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1" r:id="rId4"/>
    <p:sldId id="267" r:id="rId5"/>
    <p:sldId id="268" r:id="rId6"/>
    <p:sldId id="272" r:id="rId7"/>
    <p:sldId id="270" r:id="rId8"/>
    <p:sldId id="262"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B9FDE-269A-32B3-619E-C599C306535F}" v="8" dt="2026-02-23T19:42:39.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Animator Research</a:t>
            </a:r>
          </a:p>
        </p:txBody>
      </p:sp>
      <p:sp>
        <p:nvSpPr>
          <p:cNvPr id="3" name="Subtitle 2"/>
          <p:cNvSpPr>
            <a:spLocks noGrp="1"/>
          </p:cNvSpPr>
          <p:nvPr>
            <p:ph type="subTitle" idx="1"/>
          </p:nvPr>
        </p:nvSpPr>
        <p:spPr/>
        <p:txBody>
          <a:bodyPr vert="horz" lIns="91440" tIns="45720" rIns="91440" bIns="45720" rtlCol="0" anchor="t">
            <a:normAutofit/>
          </a:bodyPr>
          <a:lstStyle/>
          <a:p>
            <a:r>
              <a:rPr lang="en-GB"/>
              <a:t>Dannielle Smith</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97AB74-C769-EA61-285B-F6D0AFBD123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C725B-D3A1-B313-E4DA-245F87E04080}"/>
              </a:ext>
            </a:extLst>
          </p:cNvPr>
          <p:cNvSpPr>
            <a:spLocks noGrp="1"/>
          </p:cNvSpPr>
          <p:nvPr>
            <p:ph type="title"/>
          </p:nvPr>
        </p:nvSpPr>
        <p:spPr>
          <a:xfrm>
            <a:off x="971368" y="201272"/>
            <a:ext cx="6125964" cy="1906863"/>
          </a:xfrm>
        </p:spPr>
        <p:txBody>
          <a:bodyPr anchor="b">
            <a:normAutofit/>
          </a:bodyPr>
          <a:lstStyle/>
          <a:p>
            <a:r>
              <a:rPr lang="en-GB">
                <a:latin typeface="Aptos Display"/>
              </a:rPr>
              <a:t>Historical animator </a:t>
            </a:r>
            <a:br>
              <a:rPr lang="en-GB">
                <a:latin typeface="Aptos Display"/>
              </a:rPr>
            </a:br>
            <a:r>
              <a:rPr lang="en-GB">
                <a:latin typeface="Aptos Display"/>
              </a:rPr>
              <a:t>- Mary Blair</a:t>
            </a:r>
            <a:endParaRPr lang="en-US"/>
          </a:p>
        </p:txBody>
      </p:sp>
      <p:sp>
        <p:nvSpPr>
          <p:cNvPr id="3" name="Content Placeholder 2">
            <a:extLst>
              <a:ext uri="{FF2B5EF4-FFF2-40B4-BE49-F238E27FC236}">
                <a16:creationId xmlns:a16="http://schemas.microsoft.com/office/drawing/2014/main" id="{AC5C51B5-0CF7-8CFD-F7D8-25367A5D3F87}"/>
              </a:ext>
            </a:extLst>
          </p:cNvPr>
          <p:cNvSpPr>
            <a:spLocks noGrp="1"/>
          </p:cNvSpPr>
          <p:nvPr>
            <p:ph idx="1"/>
          </p:nvPr>
        </p:nvSpPr>
        <p:spPr>
          <a:xfrm>
            <a:off x="798840" y="2294452"/>
            <a:ext cx="4287329" cy="3882511"/>
          </a:xfrm>
        </p:spPr>
        <p:txBody>
          <a:bodyPr vert="horz" lIns="91440" tIns="45720" rIns="91440" bIns="45720" rtlCol="0">
            <a:normAutofit/>
          </a:bodyPr>
          <a:lstStyle/>
          <a:p>
            <a:pPr marL="0" indent="0">
              <a:buNone/>
            </a:pPr>
            <a:r>
              <a:rPr lang="en-GB" sz="2000">
                <a:ea typeface="+mn-lt"/>
                <a:cs typeface="+mn-lt"/>
              </a:rPr>
              <a:t>Mary Blair was a highly influential historical animator and concept artist at Walt Disney Studios, best known for shaping the visual style of Disney animation during the 1940s and 1950s. Her most significant contributions can be seen in films such as </a:t>
            </a:r>
            <a:r>
              <a:rPr lang="en-GB" sz="2000" i="1">
                <a:ea typeface="+mn-lt"/>
                <a:cs typeface="+mn-lt"/>
              </a:rPr>
              <a:t>Cinderella</a:t>
            </a:r>
            <a:r>
              <a:rPr lang="en-GB" sz="2000">
                <a:ea typeface="+mn-lt"/>
                <a:cs typeface="+mn-lt"/>
              </a:rPr>
              <a:t> (1950), </a:t>
            </a:r>
            <a:r>
              <a:rPr lang="en-GB" sz="2000" i="1">
                <a:ea typeface="+mn-lt"/>
                <a:cs typeface="+mn-lt"/>
              </a:rPr>
              <a:t>Alice in Wonderland</a:t>
            </a:r>
            <a:r>
              <a:rPr lang="en-GB" sz="2000">
                <a:ea typeface="+mn-lt"/>
                <a:cs typeface="+mn-lt"/>
              </a:rPr>
              <a:t> (1951), and </a:t>
            </a:r>
            <a:r>
              <a:rPr lang="en-GB" sz="2000" i="1">
                <a:ea typeface="+mn-lt"/>
                <a:cs typeface="+mn-lt"/>
              </a:rPr>
              <a:t>Peter Pan</a:t>
            </a:r>
            <a:r>
              <a:rPr lang="en-GB" sz="2000">
                <a:ea typeface="+mn-lt"/>
                <a:cs typeface="+mn-lt"/>
              </a:rPr>
              <a:t> (1953), as well as the theme park attraction </a:t>
            </a:r>
            <a:r>
              <a:rPr lang="en-GB" sz="2000" i="1">
                <a:ea typeface="+mn-lt"/>
                <a:cs typeface="+mn-lt"/>
              </a:rPr>
              <a:t>It’s a Small World</a:t>
            </a:r>
            <a:r>
              <a:rPr lang="en-GB" sz="2000">
                <a:ea typeface="+mn-lt"/>
                <a:cs typeface="+mn-lt"/>
              </a:rPr>
              <a:t> (1964).</a:t>
            </a:r>
            <a:endParaRPr lang="en-US" sz="2000">
              <a:ea typeface="+mn-lt"/>
              <a:cs typeface="+mn-lt"/>
            </a:endParaRPr>
          </a:p>
          <a:p>
            <a:pPr marL="0" indent="0">
              <a:buNone/>
            </a:pPr>
            <a:endParaRPr lang="en-GB" sz="2000"/>
          </a:p>
        </p:txBody>
      </p:sp>
      <p:pic>
        <p:nvPicPr>
          <p:cNvPr id="6" name="Picture 5" descr="July 28th, 1951, Walt Disney's Alice in Wonderland was released in New York  City with concept Art by Mary Blair! London release - July 26th, 1951 A  timeless classic that so many">
            <a:extLst>
              <a:ext uri="{FF2B5EF4-FFF2-40B4-BE49-F238E27FC236}">
                <a16:creationId xmlns:a16="http://schemas.microsoft.com/office/drawing/2014/main" id="{AE065684-C636-41BE-EEE0-BFA02B98D56C}"/>
              </a:ext>
            </a:extLst>
          </p:cNvPr>
          <p:cNvPicPr>
            <a:picLocks noChangeAspect="1"/>
          </p:cNvPicPr>
          <p:nvPr/>
        </p:nvPicPr>
        <p:blipFill>
          <a:blip r:embed="rId2"/>
          <a:srcRect t="905" r="-3" b="14338"/>
          <a:stretch>
            <a:fill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 name="Picture 3" descr="Alice in Wonderland - Mary Blair">
            <a:extLst>
              <a:ext uri="{FF2B5EF4-FFF2-40B4-BE49-F238E27FC236}">
                <a16:creationId xmlns:a16="http://schemas.microsoft.com/office/drawing/2014/main" id="{0F165DAC-AF82-EF2A-D512-B60CDB53F127}"/>
              </a:ext>
            </a:extLst>
          </p:cNvPr>
          <p:cNvPicPr>
            <a:picLocks noChangeAspect="1"/>
          </p:cNvPicPr>
          <p:nvPr/>
        </p:nvPicPr>
        <p:blipFill>
          <a:blip r:embed="rId3"/>
          <a:srcRect l="5992" r="12999"/>
          <a:stretch>
            <a:fill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5" name="Picture 4" descr="Mary Blair Alice in Wonderland Concept Art Print (8x10 ...">
            <a:extLst>
              <a:ext uri="{FF2B5EF4-FFF2-40B4-BE49-F238E27FC236}">
                <a16:creationId xmlns:a16="http://schemas.microsoft.com/office/drawing/2014/main" id="{9830C83D-1A6A-038D-833C-71807B50ADCB}"/>
              </a:ext>
            </a:extLst>
          </p:cNvPr>
          <p:cNvPicPr>
            <a:picLocks noChangeAspect="1"/>
          </p:cNvPicPr>
          <p:nvPr/>
        </p:nvPicPr>
        <p:blipFill>
          <a:blip r:embed="rId4"/>
          <a:srcRect r="1" b="6403"/>
          <a:stretch>
            <a:fillRect/>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65634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047E-9B91-0D6B-836C-649A0AF3EC26}"/>
              </a:ext>
            </a:extLst>
          </p:cNvPr>
          <p:cNvSpPr>
            <a:spLocks noGrp="1"/>
          </p:cNvSpPr>
          <p:nvPr>
            <p:ph type="title"/>
          </p:nvPr>
        </p:nvSpPr>
        <p:spPr>
          <a:xfrm>
            <a:off x="162464" y="5691"/>
            <a:ext cx="10515600" cy="1325563"/>
          </a:xfrm>
        </p:spPr>
        <p:txBody>
          <a:bodyPr/>
          <a:lstStyle/>
          <a:p>
            <a:r>
              <a:rPr lang="en-GB"/>
              <a:t>Historical animator - Mary Blair</a:t>
            </a:r>
            <a:endParaRPr lang="en-US"/>
          </a:p>
        </p:txBody>
      </p:sp>
      <p:sp>
        <p:nvSpPr>
          <p:cNvPr id="3" name="Content Placeholder 2">
            <a:extLst>
              <a:ext uri="{FF2B5EF4-FFF2-40B4-BE49-F238E27FC236}">
                <a16:creationId xmlns:a16="http://schemas.microsoft.com/office/drawing/2014/main" id="{B5B127AE-7282-000F-D69D-7AD7E5BD4380}"/>
              </a:ext>
            </a:extLst>
          </p:cNvPr>
          <p:cNvSpPr>
            <a:spLocks noGrp="1"/>
          </p:cNvSpPr>
          <p:nvPr>
            <p:ph idx="1"/>
          </p:nvPr>
        </p:nvSpPr>
        <p:spPr>
          <a:xfrm>
            <a:off x="148086" y="1149889"/>
            <a:ext cx="9782354" cy="5645300"/>
          </a:xfrm>
        </p:spPr>
        <p:txBody>
          <a:bodyPr vert="horz" lIns="91440" tIns="45720" rIns="91440" bIns="45720" rtlCol="0" anchor="t">
            <a:noAutofit/>
          </a:bodyPr>
          <a:lstStyle/>
          <a:p>
            <a:r>
              <a:rPr lang="en-GB" sz="1800"/>
              <a:t>Blair’s animation style is characterised by bold, vivid and expressive colour palettes, simplified shapes, minimised detail and strong compositions, allowing the viewers eye to be guided where she wanted it without being completely overwhelmed. Over-all her highly stylised art style, a stark contrast to Disney's more realistic animation style at the time. Mary Blair was also profoundly inspired by Latin American artwork, colours, and culture, which triggered a major, vibrant shift in her artistic style. Her work focused more on feeling and emotion, using colour and design to evoke a mood not just showing a scene at face value/literally. </a:t>
            </a:r>
          </a:p>
          <a:p>
            <a:r>
              <a:rPr lang="en-GB" sz="1800">
                <a:solidFill>
                  <a:srgbClr val="000000"/>
                </a:solidFill>
                <a:latin typeface="Aptos"/>
                <a:ea typeface="Open Sans"/>
                <a:cs typeface="Open Sans"/>
              </a:rPr>
              <a:t>A Great example of this is her work on Alice in Wonderland(1951). Mary Blair’s influence</a:t>
            </a:r>
            <a:br>
              <a:rPr lang="en-GB" sz="1800">
                <a:latin typeface="Aptos"/>
                <a:ea typeface="Open Sans"/>
                <a:cs typeface="Open Sans"/>
              </a:rPr>
            </a:br>
            <a:r>
              <a:rPr lang="en-GB" sz="1800">
                <a:solidFill>
                  <a:srgbClr val="000000"/>
                </a:solidFill>
                <a:latin typeface="Aptos"/>
                <a:ea typeface="Open Sans"/>
                <a:cs typeface="Open Sans"/>
              </a:rPr>
              <a:t>on Alice in Wonderland is central to the film’s distinctive visual style and shows a major evolution/shift in the animation style at Disney. Blair introduced a highly stylised approach that</a:t>
            </a:r>
            <a:br>
              <a:rPr lang="en-GB" sz="1800">
                <a:latin typeface="Aptos"/>
                <a:ea typeface="Open Sans"/>
                <a:cs typeface="Open Sans"/>
              </a:rPr>
            </a:br>
            <a:r>
              <a:rPr lang="en-GB" sz="1800">
                <a:solidFill>
                  <a:srgbClr val="000000"/>
                </a:solidFill>
                <a:latin typeface="Aptos"/>
                <a:ea typeface="Open Sans"/>
                <a:cs typeface="Open Sans"/>
              </a:rPr>
              <a:t>embraced abstraction, bold colours, and imaginative design. Her concept art shaped the surreal and dream-like environments of Wonderland, where scale, perspective, and colour are constantly changing to reflect Alice’s emotional journey rather than a physical reality. It’s the perfect movie to show just how impactful her designs and style was. Unnatural colours being used create an eerie, dreamlike atmosphere, reinforcing the narrative’s sense of confusion and fantasy. Backgrounds  guiding the viewer’s eye and enhancing the movement of characters without overwhelming them with details, drawing visual focus where it needs to be. </a:t>
            </a:r>
          </a:p>
        </p:txBody>
      </p:sp>
      <p:pic>
        <p:nvPicPr>
          <p:cNvPr id="5" name="Picture 4" descr="Alice in Wonderland - Mary Blair">
            <a:extLst>
              <a:ext uri="{FF2B5EF4-FFF2-40B4-BE49-F238E27FC236}">
                <a16:creationId xmlns:a16="http://schemas.microsoft.com/office/drawing/2014/main" id="{5834377D-A630-F07A-93DC-2298975D8347}"/>
              </a:ext>
            </a:extLst>
          </p:cNvPr>
          <p:cNvPicPr>
            <a:picLocks noChangeAspect="1"/>
          </p:cNvPicPr>
          <p:nvPr/>
        </p:nvPicPr>
        <p:blipFill>
          <a:blip r:embed="rId2"/>
          <a:stretch>
            <a:fillRect/>
          </a:stretch>
        </p:blipFill>
        <p:spPr>
          <a:xfrm>
            <a:off x="9766436" y="4882829"/>
            <a:ext cx="2347388" cy="1919727"/>
          </a:xfrm>
          <a:prstGeom prst="rect">
            <a:avLst/>
          </a:prstGeom>
        </p:spPr>
      </p:pic>
      <p:pic>
        <p:nvPicPr>
          <p:cNvPr id="7" name="Picture 6" descr="Mary Blair Alice in Wonderland Concept Art Print (8x10 ...">
            <a:extLst>
              <a:ext uri="{FF2B5EF4-FFF2-40B4-BE49-F238E27FC236}">
                <a16:creationId xmlns:a16="http://schemas.microsoft.com/office/drawing/2014/main" id="{C26B0BB9-EF72-D85F-E771-EA972B9F4769}"/>
              </a:ext>
            </a:extLst>
          </p:cNvPr>
          <p:cNvPicPr>
            <a:picLocks noChangeAspect="1"/>
          </p:cNvPicPr>
          <p:nvPr/>
        </p:nvPicPr>
        <p:blipFill>
          <a:blip r:embed="rId3"/>
          <a:stretch>
            <a:fillRect/>
          </a:stretch>
        </p:blipFill>
        <p:spPr>
          <a:xfrm>
            <a:off x="10006831" y="9147"/>
            <a:ext cx="2180629" cy="1717016"/>
          </a:xfrm>
          <a:prstGeom prst="rect">
            <a:avLst/>
          </a:prstGeom>
        </p:spPr>
      </p:pic>
      <p:pic>
        <p:nvPicPr>
          <p:cNvPr id="4" name="Picture 3" descr="Mary Blair concept painting of Alice and Caterpillar from Alice in  Wonderland">
            <a:extLst>
              <a:ext uri="{FF2B5EF4-FFF2-40B4-BE49-F238E27FC236}">
                <a16:creationId xmlns:a16="http://schemas.microsoft.com/office/drawing/2014/main" id="{25727E7C-90ED-ECFC-92FD-85488E77890A}"/>
              </a:ext>
            </a:extLst>
          </p:cNvPr>
          <p:cNvPicPr>
            <a:picLocks noChangeAspect="1"/>
          </p:cNvPicPr>
          <p:nvPr/>
        </p:nvPicPr>
        <p:blipFill>
          <a:blip r:embed="rId4"/>
          <a:stretch>
            <a:fillRect/>
          </a:stretch>
        </p:blipFill>
        <p:spPr>
          <a:xfrm>
            <a:off x="9767637" y="2120062"/>
            <a:ext cx="2542673" cy="2176719"/>
          </a:xfrm>
          <a:prstGeom prst="rect">
            <a:avLst/>
          </a:prstGeom>
        </p:spPr>
      </p:pic>
    </p:spTree>
    <p:extLst>
      <p:ext uri="{BB962C8B-B14F-4D97-AF65-F5344CB8AC3E}">
        <p14:creationId xmlns:p14="http://schemas.microsoft.com/office/powerpoint/2010/main" val="2747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B8001-4B39-103D-3FB3-76ED9C941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8CD9D-4755-36A5-82A1-2F396526EC97}"/>
              </a:ext>
            </a:extLst>
          </p:cNvPr>
          <p:cNvSpPr>
            <a:spLocks noGrp="1"/>
          </p:cNvSpPr>
          <p:nvPr>
            <p:ph type="title"/>
          </p:nvPr>
        </p:nvSpPr>
        <p:spPr>
          <a:xfrm>
            <a:off x="321828" y="-32938"/>
            <a:ext cx="10515600" cy="1325563"/>
          </a:xfrm>
        </p:spPr>
        <p:txBody>
          <a:bodyPr>
            <a:normAutofit/>
          </a:bodyPr>
          <a:lstStyle/>
          <a:p>
            <a:r>
              <a:rPr lang="en-GB">
                <a:latin typeface="Aptos Display"/>
              </a:rPr>
              <a:t>Historical animator - Mary Blair</a:t>
            </a:r>
            <a:endParaRPr lang="en-US"/>
          </a:p>
        </p:txBody>
      </p:sp>
      <p:sp>
        <p:nvSpPr>
          <p:cNvPr id="3" name="Content Placeholder 2">
            <a:extLst>
              <a:ext uri="{FF2B5EF4-FFF2-40B4-BE49-F238E27FC236}">
                <a16:creationId xmlns:a16="http://schemas.microsoft.com/office/drawing/2014/main" id="{7C6620B9-3618-2B86-CE49-22D0EAA14CB7}"/>
              </a:ext>
            </a:extLst>
          </p:cNvPr>
          <p:cNvSpPr>
            <a:spLocks noGrp="1"/>
          </p:cNvSpPr>
          <p:nvPr>
            <p:ph idx="1"/>
          </p:nvPr>
        </p:nvSpPr>
        <p:spPr>
          <a:xfrm>
            <a:off x="353527" y="1048729"/>
            <a:ext cx="8150265" cy="5806914"/>
          </a:xfrm>
        </p:spPr>
        <p:txBody>
          <a:bodyPr vert="horz" lIns="91440" tIns="45720" rIns="91440" bIns="45720" rtlCol="0" anchor="t">
            <a:normAutofit lnSpcReduction="10000"/>
          </a:bodyPr>
          <a:lstStyle/>
          <a:p>
            <a:r>
              <a:rPr lang="en-GB" sz="1800">
                <a:ea typeface="+mn-lt"/>
                <a:cs typeface="+mn-lt"/>
              </a:rPr>
              <a:t>Blair worked primarily in concept art, influencing the final animation rather than animating frame-by-frame . Her designs guided other artists and animators working on these films, ensuring visual cohesion and consistency through-out a film. Her approach helped Disney transition from strict realism to more stylised and expressive visual storytelling.</a:t>
            </a:r>
            <a:endParaRPr lang="en-US" sz="1800"/>
          </a:p>
          <a:p>
            <a:r>
              <a:rPr lang="en-GB" sz="1800">
                <a:ea typeface="+mn-lt"/>
                <a:cs typeface="+mn-lt"/>
              </a:rPr>
              <a:t>Mary Blair’s influence on animation design is long-lasting. Her work demonstrates how colour, shape, and composition can communicate and enhance the emotions and narrative of an animation and not </a:t>
            </a:r>
            <a:r>
              <a:rPr lang="en-GB" sz="1800" err="1">
                <a:ea typeface="+mn-lt"/>
                <a:cs typeface="+mn-lt"/>
              </a:rPr>
              <a:t>soly</a:t>
            </a:r>
            <a:r>
              <a:rPr lang="en-GB" sz="1800">
                <a:ea typeface="+mn-lt"/>
                <a:cs typeface="+mn-lt"/>
              </a:rPr>
              <a:t> focus on character movement, realism and literal storytelling. </a:t>
            </a:r>
            <a:endParaRPr lang="en-US" sz="1800">
              <a:ea typeface="+mn-lt"/>
              <a:cs typeface="+mn-lt"/>
            </a:endParaRPr>
          </a:p>
          <a:p>
            <a:r>
              <a:rPr lang="en-GB" sz="1800">
                <a:ea typeface="+mn-lt"/>
                <a:cs typeface="+mn-lt"/>
              </a:rPr>
              <a:t>For my own work I would like to incorporate some of Blair’s style, experimenting with bold colour palettes, simplify backgrounds, and think about how visual design supports mood and storytelling rather than focusing </a:t>
            </a:r>
            <a:r>
              <a:rPr lang="en-GB" sz="1800" err="1">
                <a:ea typeface="+mn-lt"/>
                <a:cs typeface="+mn-lt"/>
              </a:rPr>
              <a:t>soly</a:t>
            </a:r>
            <a:r>
              <a:rPr lang="en-GB" sz="1800">
                <a:ea typeface="+mn-lt"/>
                <a:cs typeface="+mn-lt"/>
              </a:rPr>
              <a:t> on reality/realism.</a:t>
            </a:r>
            <a:endParaRPr lang="en-US" sz="1800">
              <a:ea typeface="+mn-lt"/>
              <a:cs typeface="+mn-lt"/>
            </a:endParaRPr>
          </a:p>
          <a:p>
            <a:endParaRPr lang="en-GB" sz="1800"/>
          </a:p>
          <a:p>
            <a:pPr>
              <a:buNone/>
            </a:pPr>
            <a:r>
              <a:rPr lang="en-GB" sz="2000"/>
              <a:t>References:</a:t>
            </a:r>
          </a:p>
          <a:p>
            <a:pPr>
              <a:buFont typeface="Arial"/>
              <a:buChar char="•"/>
            </a:pPr>
            <a:r>
              <a:rPr lang="en-GB" sz="1800" err="1">
                <a:ea typeface="+mn-lt"/>
                <a:cs typeface="+mn-lt"/>
              </a:rPr>
              <a:t>Canemaker</a:t>
            </a:r>
            <a:r>
              <a:rPr lang="en-GB" sz="1800">
                <a:ea typeface="+mn-lt"/>
                <a:cs typeface="+mn-lt"/>
              </a:rPr>
              <a:t>, J. (2003). Mary Blair: The Art and Flair of Mary Blair. Disney Editions.</a:t>
            </a:r>
            <a:endParaRPr lang="en-GB" sz="1800"/>
          </a:p>
          <a:p>
            <a:pPr>
              <a:buFont typeface="Arial"/>
              <a:buChar char="•"/>
            </a:pPr>
            <a:r>
              <a:rPr lang="en-GB" sz="1800">
                <a:solidFill>
                  <a:srgbClr val="000000"/>
                </a:solidFill>
                <a:latin typeface="Aptos"/>
                <a:ea typeface="Roboto"/>
                <a:cs typeface="Roboto"/>
              </a:rPr>
              <a:t>Disney Plus (2022). The Art of Disney Legend Mary Blair | Women's History Month | Disney+</a:t>
            </a:r>
            <a:endParaRPr lang="en-GB" sz="1800">
              <a:solidFill>
                <a:srgbClr val="000000"/>
              </a:solidFill>
              <a:latin typeface="Aptos"/>
            </a:endParaRPr>
          </a:p>
          <a:p>
            <a:pPr>
              <a:buFont typeface="Arial"/>
              <a:buChar char="•"/>
            </a:pPr>
            <a:r>
              <a:rPr lang="en-GB" sz="1800" err="1">
                <a:solidFill>
                  <a:srgbClr val="000000"/>
                </a:solidFill>
                <a:ea typeface="Roboto"/>
                <a:cs typeface="Roboto"/>
              </a:rPr>
              <a:t>Streacher</a:t>
            </a:r>
            <a:r>
              <a:rPr lang="en-GB" sz="1800">
                <a:solidFill>
                  <a:srgbClr val="000000"/>
                </a:solidFill>
                <a:ea typeface="Roboto"/>
                <a:cs typeface="Roboto"/>
              </a:rPr>
              <a:t>, G. (2024). </a:t>
            </a:r>
            <a:r>
              <a:rPr lang="en-GB" sz="1800">
                <a:solidFill>
                  <a:srgbClr val="000000"/>
                </a:solidFill>
                <a:latin typeface="Aptos"/>
                <a:ea typeface="Roboto"/>
                <a:cs typeface="Roboto"/>
              </a:rPr>
              <a:t>Examining the Legacy of Disney Artist Mary Blair.  Alphaville: Journal of Film and Screen Media</a:t>
            </a:r>
            <a:r>
              <a:rPr lang="en-GB" sz="1800">
                <a:solidFill>
                  <a:srgbClr val="000000"/>
                </a:solidFill>
                <a:ea typeface="Roboto"/>
                <a:cs typeface="Roboto"/>
              </a:rPr>
              <a:t>.</a:t>
            </a:r>
          </a:p>
        </p:txBody>
      </p:sp>
      <p:pic>
        <p:nvPicPr>
          <p:cNvPr id="4" name="Picture 3" descr="Alice in Wonderland - Mary Blair">
            <a:extLst>
              <a:ext uri="{FF2B5EF4-FFF2-40B4-BE49-F238E27FC236}">
                <a16:creationId xmlns:a16="http://schemas.microsoft.com/office/drawing/2014/main" id="{BC58351B-5356-AD3D-5E80-021442CB33EA}"/>
              </a:ext>
            </a:extLst>
          </p:cNvPr>
          <p:cNvPicPr>
            <a:picLocks noChangeAspect="1"/>
          </p:cNvPicPr>
          <p:nvPr/>
        </p:nvPicPr>
        <p:blipFill>
          <a:blip r:embed="rId2"/>
          <a:stretch>
            <a:fillRect/>
          </a:stretch>
        </p:blipFill>
        <p:spPr>
          <a:xfrm>
            <a:off x="9092782" y="156084"/>
            <a:ext cx="2877268" cy="2347642"/>
          </a:xfrm>
          <a:prstGeom prst="rect">
            <a:avLst/>
          </a:prstGeom>
        </p:spPr>
      </p:pic>
      <p:pic>
        <p:nvPicPr>
          <p:cNvPr id="5" name="Picture 4" descr="Mary Blair Alice in Wonderland Concept Art Print (8x10 ...">
            <a:extLst>
              <a:ext uri="{FF2B5EF4-FFF2-40B4-BE49-F238E27FC236}">
                <a16:creationId xmlns:a16="http://schemas.microsoft.com/office/drawing/2014/main" id="{9CDDE68E-72FE-EBE9-D15D-EBEDA924D18F}"/>
              </a:ext>
            </a:extLst>
          </p:cNvPr>
          <p:cNvPicPr>
            <a:picLocks noChangeAspect="1"/>
          </p:cNvPicPr>
          <p:nvPr/>
        </p:nvPicPr>
        <p:blipFill>
          <a:blip r:embed="rId3"/>
          <a:stretch>
            <a:fillRect/>
          </a:stretch>
        </p:blipFill>
        <p:spPr>
          <a:xfrm>
            <a:off x="8504208" y="2500402"/>
            <a:ext cx="2889848" cy="2331648"/>
          </a:xfrm>
          <a:prstGeom prst="rect">
            <a:avLst/>
          </a:prstGeom>
        </p:spPr>
      </p:pic>
      <p:pic>
        <p:nvPicPr>
          <p:cNvPr id="6" name="Picture 5" descr="July 28th, 1951, Walt Disney's Alice in Wonderland was released in New York  City with concept Art by Mary Blair! London release - July 26th, 1951 A  timeless classic that so many">
            <a:extLst>
              <a:ext uri="{FF2B5EF4-FFF2-40B4-BE49-F238E27FC236}">
                <a16:creationId xmlns:a16="http://schemas.microsoft.com/office/drawing/2014/main" id="{DBFDB3A2-C52D-F1E5-F07B-4218F771138C}"/>
              </a:ext>
            </a:extLst>
          </p:cNvPr>
          <p:cNvPicPr>
            <a:picLocks noChangeAspect="1"/>
          </p:cNvPicPr>
          <p:nvPr/>
        </p:nvPicPr>
        <p:blipFill>
          <a:blip r:embed="rId4"/>
          <a:stretch>
            <a:fillRect/>
          </a:stretch>
        </p:blipFill>
        <p:spPr>
          <a:xfrm>
            <a:off x="9093679" y="4355082"/>
            <a:ext cx="3206150" cy="2504176"/>
          </a:xfrm>
          <a:prstGeom prst="rect">
            <a:avLst/>
          </a:prstGeom>
        </p:spPr>
      </p:pic>
    </p:spTree>
    <p:extLst>
      <p:ext uri="{BB962C8B-B14F-4D97-AF65-F5344CB8AC3E}">
        <p14:creationId xmlns:p14="http://schemas.microsoft.com/office/powerpoint/2010/main" val="58694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2AB91-0510-E34F-E332-BA94B19A8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8507C-5FF5-0520-4246-44B3580C2392}"/>
              </a:ext>
            </a:extLst>
          </p:cNvPr>
          <p:cNvSpPr>
            <a:spLocks noGrp="1"/>
          </p:cNvSpPr>
          <p:nvPr>
            <p:ph type="title"/>
          </p:nvPr>
        </p:nvSpPr>
        <p:spPr>
          <a:xfrm>
            <a:off x="291860" y="-152460"/>
            <a:ext cx="10515600" cy="1325563"/>
          </a:xfrm>
        </p:spPr>
        <p:txBody>
          <a:bodyPr>
            <a:normAutofit/>
          </a:bodyPr>
          <a:lstStyle/>
          <a:p>
            <a:r>
              <a:rPr lang="en-GB">
                <a:latin typeface="Aptos Display"/>
              </a:rPr>
              <a:t>Contemporary Animator - Hayao Miyazaki</a:t>
            </a:r>
            <a:endParaRPr lang="en-US">
              <a:latin typeface="Aptos Display"/>
            </a:endParaRPr>
          </a:p>
        </p:txBody>
      </p:sp>
      <p:sp>
        <p:nvSpPr>
          <p:cNvPr id="3" name="Content Placeholder 2">
            <a:extLst>
              <a:ext uri="{FF2B5EF4-FFF2-40B4-BE49-F238E27FC236}">
                <a16:creationId xmlns:a16="http://schemas.microsoft.com/office/drawing/2014/main" id="{993DE050-9667-7B1C-7783-60F59BE753FC}"/>
              </a:ext>
            </a:extLst>
          </p:cNvPr>
          <p:cNvSpPr>
            <a:spLocks noGrp="1"/>
          </p:cNvSpPr>
          <p:nvPr>
            <p:ph idx="1"/>
          </p:nvPr>
        </p:nvSpPr>
        <p:spPr>
          <a:xfrm>
            <a:off x="291861" y="934232"/>
            <a:ext cx="8660920" cy="3014240"/>
          </a:xfrm>
        </p:spPr>
        <p:txBody>
          <a:bodyPr vert="horz" lIns="91440" tIns="45720" rIns="91440" bIns="45720" rtlCol="0" anchor="t">
            <a:normAutofit/>
          </a:bodyPr>
          <a:lstStyle/>
          <a:p>
            <a:r>
              <a:rPr lang="en-GB" sz="1800">
                <a:ea typeface="+mn-lt"/>
                <a:cs typeface="+mn-lt"/>
              </a:rPr>
              <a:t>Hayao Miyazaki is a contemporary animator, director, and co-founder of Studio Ghibli, widely regarded as one of the most influential figures in modern animation and has been referred to as the</a:t>
            </a:r>
            <a:r>
              <a:rPr lang="en-GB" sz="1800">
                <a:solidFill>
                  <a:srgbClr val="000000"/>
                </a:solidFill>
                <a:ea typeface="+mn-lt"/>
                <a:cs typeface="+mn-lt"/>
              </a:rPr>
              <a:t> "</a:t>
            </a:r>
            <a:r>
              <a:rPr lang="en-GB" sz="1800">
                <a:ea typeface="+mn-lt"/>
                <a:cs typeface="+mn-lt"/>
              </a:rPr>
              <a:t>godfather of animation in Japan</a:t>
            </a:r>
            <a:r>
              <a:rPr lang="en-GB" sz="1800">
                <a:solidFill>
                  <a:srgbClr val="000000"/>
                </a:solidFill>
                <a:ea typeface="+mn-lt"/>
                <a:cs typeface="+mn-lt"/>
              </a:rPr>
              <a:t>".</a:t>
            </a:r>
            <a:r>
              <a:rPr lang="en-GB" sz="1800">
                <a:ea typeface="+mn-lt"/>
                <a:cs typeface="+mn-lt"/>
              </a:rPr>
              <a:t> His most significant works include </a:t>
            </a:r>
            <a:r>
              <a:rPr lang="en-GB" sz="1800" i="1">
                <a:ea typeface="+mn-lt"/>
                <a:cs typeface="+mn-lt"/>
              </a:rPr>
              <a:t>Spirited Away</a:t>
            </a:r>
            <a:r>
              <a:rPr lang="en-GB" sz="1800">
                <a:ea typeface="+mn-lt"/>
                <a:cs typeface="+mn-lt"/>
              </a:rPr>
              <a:t> (2001), </a:t>
            </a:r>
            <a:r>
              <a:rPr lang="en-GB" sz="1800" i="1">
                <a:ea typeface="+mn-lt"/>
                <a:cs typeface="+mn-lt"/>
              </a:rPr>
              <a:t>My </a:t>
            </a:r>
            <a:r>
              <a:rPr lang="en-GB" sz="1800" i="1" err="1">
                <a:ea typeface="+mn-lt"/>
                <a:cs typeface="+mn-lt"/>
              </a:rPr>
              <a:t>Neighbor</a:t>
            </a:r>
            <a:r>
              <a:rPr lang="en-GB" sz="1800" i="1">
                <a:ea typeface="+mn-lt"/>
                <a:cs typeface="+mn-lt"/>
              </a:rPr>
              <a:t> Totoro</a:t>
            </a:r>
            <a:r>
              <a:rPr lang="en-GB" sz="1800">
                <a:ea typeface="+mn-lt"/>
                <a:cs typeface="+mn-lt"/>
              </a:rPr>
              <a:t> (1988), and </a:t>
            </a:r>
            <a:r>
              <a:rPr lang="en-GB" sz="1800" i="1">
                <a:ea typeface="+mn-lt"/>
                <a:cs typeface="+mn-lt"/>
              </a:rPr>
              <a:t>Princess Mononoke</a:t>
            </a:r>
            <a:r>
              <a:rPr lang="en-GB" sz="1800">
                <a:ea typeface="+mn-lt"/>
                <a:cs typeface="+mn-lt"/>
              </a:rPr>
              <a:t> (1997). </a:t>
            </a:r>
            <a:endParaRPr lang="en-US" sz="1800">
              <a:ea typeface="+mn-lt"/>
              <a:cs typeface="+mn-lt"/>
            </a:endParaRPr>
          </a:p>
          <a:p>
            <a:r>
              <a:rPr lang="en-GB" sz="1800">
                <a:ea typeface="+mn-lt"/>
                <a:cs typeface="+mn-lt"/>
              </a:rPr>
              <a:t>Miyazaki’s animation style blends traditional detailed hand-drawn animation with rich environmental design and strong thematic storytelling. His animation style prioritises emotional realism, immersive world-building, and carefully observed subtle movements.</a:t>
            </a:r>
            <a:endParaRPr lang="en-US" sz="1800">
              <a:ea typeface="+mn-lt"/>
              <a:cs typeface="+mn-lt"/>
            </a:endParaRPr>
          </a:p>
        </p:txBody>
      </p:sp>
      <p:pic>
        <p:nvPicPr>
          <p:cNvPr id="5" name="Picture 4" descr="Spirited Away doesn't belong to me” says Hayao Miyazaki | SoraNews24 -Japan  News-">
            <a:extLst>
              <a:ext uri="{FF2B5EF4-FFF2-40B4-BE49-F238E27FC236}">
                <a16:creationId xmlns:a16="http://schemas.microsoft.com/office/drawing/2014/main" id="{954DC4CA-E3E8-FC30-A22D-17ED475DFFF1}"/>
              </a:ext>
            </a:extLst>
          </p:cNvPr>
          <p:cNvPicPr>
            <a:picLocks noChangeAspect="1"/>
          </p:cNvPicPr>
          <p:nvPr/>
        </p:nvPicPr>
        <p:blipFill>
          <a:blip r:embed="rId2"/>
          <a:stretch>
            <a:fillRect/>
          </a:stretch>
        </p:blipFill>
        <p:spPr>
          <a:xfrm>
            <a:off x="9081099" y="759843"/>
            <a:ext cx="2857500" cy="1600200"/>
          </a:xfrm>
          <a:prstGeom prst="rect">
            <a:avLst/>
          </a:prstGeom>
        </p:spPr>
      </p:pic>
      <p:pic>
        <p:nvPicPr>
          <p:cNvPr id="7" name="Picture 6" descr="The Studio Ghibli Retrospective: Spirited Away | Movie Mezzanine">
            <a:extLst>
              <a:ext uri="{FF2B5EF4-FFF2-40B4-BE49-F238E27FC236}">
                <a16:creationId xmlns:a16="http://schemas.microsoft.com/office/drawing/2014/main" id="{D299BEA0-A170-7986-267C-C494BCCE70B2}"/>
              </a:ext>
            </a:extLst>
          </p:cNvPr>
          <p:cNvPicPr>
            <a:picLocks noChangeAspect="1"/>
          </p:cNvPicPr>
          <p:nvPr/>
        </p:nvPicPr>
        <p:blipFill>
          <a:blip r:embed="rId3"/>
          <a:stretch>
            <a:fillRect/>
          </a:stretch>
        </p:blipFill>
        <p:spPr>
          <a:xfrm>
            <a:off x="9195759" y="2414685"/>
            <a:ext cx="2743199" cy="1482290"/>
          </a:xfrm>
          <a:prstGeom prst="rect">
            <a:avLst/>
          </a:prstGeom>
        </p:spPr>
      </p:pic>
      <p:pic>
        <p:nvPicPr>
          <p:cNvPr id="8" name="Picture 7" descr="Night impression of my favorite scene from the movie &quot;Spirited Away&quot;  [Beginner] : r/PixelArt">
            <a:extLst>
              <a:ext uri="{FF2B5EF4-FFF2-40B4-BE49-F238E27FC236}">
                <a16:creationId xmlns:a16="http://schemas.microsoft.com/office/drawing/2014/main" id="{BCA20484-9488-BB6F-AEC1-76139FEC337E}"/>
              </a:ext>
            </a:extLst>
          </p:cNvPr>
          <p:cNvPicPr>
            <a:picLocks noChangeAspect="1"/>
          </p:cNvPicPr>
          <p:nvPr/>
        </p:nvPicPr>
        <p:blipFill>
          <a:blip r:embed="rId4"/>
          <a:stretch>
            <a:fillRect/>
          </a:stretch>
        </p:blipFill>
        <p:spPr>
          <a:xfrm>
            <a:off x="9195759" y="3893929"/>
            <a:ext cx="2743200" cy="1543050"/>
          </a:xfrm>
          <a:prstGeom prst="rect">
            <a:avLst/>
          </a:prstGeom>
        </p:spPr>
      </p:pic>
      <p:pic>
        <p:nvPicPr>
          <p:cNvPr id="9" name="Picture 8" descr="Princess Mononoke' review by Timmy Tim • Letterboxd">
            <a:extLst>
              <a:ext uri="{FF2B5EF4-FFF2-40B4-BE49-F238E27FC236}">
                <a16:creationId xmlns:a16="http://schemas.microsoft.com/office/drawing/2014/main" id="{B0D77FF8-688D-D3FD-675E-2F5F3334F87A}"/>
              </a:ext>
            </a:extLst>
          </p:cNvPr>
          <p:cNvPicPr>
            <a:picLocks noChangeAspect="1"/>
          </p:cNvPicPr>
          <p:nvPr/>
        </p:nvPicPr>
        <p:blipFill>
          <a:blip r:embed="rId5"/>
          <a:stretch>
            <a:fillRect/>
          </a:stretch>
        </p:blipFill>
        <p:spPr>
          <a:xfrm>
            <a:off x="2812732" y="3271025"/>
            <a:ext cx="4126369" cy="2275948"/>
          </a:xfrm>
          <a:prstGeom prst="rect">
            <a:avLst/>
          </a:prstGeom>
        </p:spPr>
      </p:pic>
      <p:pic>
        <p:nvPicPr>
          <p:cNvPr id="10" name="Picture 9" descr="Tell me why you loved Princess Mononoke : r/ghibli">
            <a:extLst>
              <a:ext uri="{FF2B5EF4-FFF2-40B4-BE49-F238E27FC236}">
                <a16:creationId xmlns:a16="http://schemas.microsoft.com/office/drawing/2014/main" id="{EC772C0F-D0A2-C733-C66B-F3B96FE33891}"/>
              </a:ext>
            </a:extLst>
          </p:cNvPr>
          <p:cNvPicPr>
            <a:picLocks noChangeAspect="1"/>
          </p:cNvPicPr>
          <p:nvPr/>
        </p:nvPicPr>
        <p:blipFill>
          <a:blip r:embed="rId6"/>
          <a:stretch>
            <a:fillRect/>
          </a:stretch>
        </p:blipFill>
        <p:spPr>
          <a:xfrm>
            <a:off x="296173" y="3798453"/>
            <a:ext cx="2426899" cy="3027962"/>
          </a:xfrm>
          <a:prstGeom prst="rect">
            <a:avLst/>
          </a:prstGeom>
        </p:spPr>
      </p:pic>
      <p:pic>
        <p:nvPicPr>
          <p:cNvPr id="4" name="Picture 3" descr="Princess Mononoke (1997) | Modern Art ...">
            <a:extLst>
              <a:ext uri="{FF2B5EF4-FFF2-40B4-BE49-F238E27FC236}">
                <a16:creationId xmlns:a16="http://schemas.microsoft.com/office/drawing/2014/main" id="{D9C3363B-E2F1-6CBA-EBAB-6BD1EBD06D37}"/>
              </a:ext>
            </a:extLst>
          </p:cNvPr>
          <p:cNvPicPr>
            <a:picLocks noChangeAspect="1"/>
          </p:cNvPicPr>
          <p:nvPr/>
        </p:nvPicPr>
        <p:blipFill>
          <a:blip r:embed="rId7"/>
          <a:stretch>
            <a:fillRect/>
          </a:stretch>
        </p:blipFill>
        <p:spPr>
          <a:xfrm>
            <a:off x="5717018" y="4886175"/>
            <a:ext cx="3150938" cy="1820881"/>
          </a:xfrm>
          <a:prstGeom prst="rect">
            <a:avLst/>
          </a:prstGeom>
        </p:spPr>
      </p:pic>
    </p:spTree>
    <p:extLst>
      <p:ext uri="{BB962C8B-B14F-4D97-AF65-F5344CB8AC3E}">
        <p14:creationId xmlns:p14="http://schemas.microsoft.com/office/powerpoint/2010/main" val="421456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DD1D-5DD8-654D-431B-0CE6FBF1D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D62F1-BC1D-6EDE-230C-A16D4CBBAAB4}"/>
              </a:ext>
            </a:extLst>
          </p:cNvPr>
          <p:cNvSpPr>
            <a:spLocks noGrp="1"/>
          </p:cNvSpPr>
          <p:nvPr>
            <p:ph type="title"/>
          </p:nvPr>
        </p:nvSpPr>
        <p:spPr>
          <a:xfrm>
            <a:off x="291860" y="-152460"/>
            <a:ext cx="10515600" cy="1325563"/>
          </a:xfrm>
        </p:spPr>
        <p:txBody>
          <a:bodyPr>
            <a:normAutofit/>
          </a:bodyPr>
          <a:lstStyle/>
          <a:p>
            <a:r>
              <a:rPr lang="en-GB">
                <a:latin typeface="Aptos Display"/>
              </a:rPr>
              <a:t>Contemporary Animator - Hayao Miyazaki</a:t>
            </a:r>
            <a:endParaRPr lang="en-US">
              <a:latin typeface="Aptos Display"/>
            </a:endParaRPr>
          </a:p>
        </p:txBody>
      </p:sp>
      <p:sp>
        <p:nvSpPr>
          <p:cNvPr id="3" name="Content Placeholder 2">
            <a:extLst>
              <a:ext uri="{FF2B5EF4-FFF2-40B4-BE49-F238E27FC236}">
                <a16:creationId xmlns:a16="http://schemas.microsoft.com/office/drawing/2014/main" id="{90439775-88B9-B246-94FE-721ACF568A10}"/>
              </a:ext>
            </a:extLst>
          </p:cNvPr>
          <p:cNvSpPr>
            <a:spLocks noGrp="1"/>
          </p:cNvSpPr>
          <p:nvPr>
            <p:ph idx="1"/>
          </p:nvPr>
        </p:nvSpPr>
        <p:spPr>
          <a:xfrm>
            <a:off x="290621" y="950345"/>
            <a:ext cx="8574656" cy="6319296"/>
          </a:xfrm>
        </p:spPr>
        <p:txBody>
          <a:bodyPr vert="horz" lIns="91440" tIns="45720" rIns="91440" bIns="45720" rtlCol="0" anchor="t">
            <a:normAutofit/>
          </a:bodyPr>
          <a:lstStyle/>
          <a:p>
            <a:r>
              <a:rPr lang="en-GB" sz="2000">
                <a:ea typeface="+mn-lt"/>
                <a:cs typeface="+mn-lt"/>
              </a:rPr>
              <a:t>Miyazaki’s visual style is defined by highly detailed natural environments, expressive character animation, and a strong sense of movement and atmosphere. His animations emphasise subtle, everyday motions—such as wind moving through grass or characters pausing in silence—which add realism and emotional weight. (This technique is called “ma” -the use of negative space and pauses- allow scenes to breathe, making the world feel alive and believable.). Highlighting the beauty in the ordinary, and the familiarity in the fantastical. </a:t>
            </a:r>
            <a:endParaRPr lang="en-US" sz="2000">
              <a:ea typeface="+mn-lt"/>
              <a:cs typeface="+mn-lt"/>
            </a:endParaRPr>
          </a:p>
          <a:p>
            <a:r>
              <a:rPr lang="en-GB" sz="2000">
                <a:solidFill>
                  <a:srgbClr val="000000"/>
                </a:solidFill>
                <a:latin typeface="Aptos"/>
                <a:ea typeface="Open Sans"/>
                <a:cs typeface="Open Sans"/>
              </a:rPr>
              <a:t>Miyazaki commitment to traditional hand-drawn animation, even in an era</a:t>
            </a:r>
            <a:br>
              <a:rPr lang="en-GB" sz="2000">
                <a:latin typeface="Aptos"/>
                <a:ea typeface="Open Sans"/>
                <a:cs typeface="Open Sans"/>
              </a:rPr>
            </a:br>
            <a:r>
              <a:rPr lang="en-GB" sz="2000">
                <a:solidFill>
                  <a:srgbClr val="000000"/>
                </a:solidFill>
                <a:latin typeface="Aptos"/>
                <a:ea typeface="Open Sans"/>
                <a:cs typeface="Open Sans"/>
              </a:rPr>
              <a:t>dominated by digital techniques. Helped to preserve and revitalise traditional 2D animation while pushing it forward thematically and technically, proving that hand-drawn animation could compete with CGI-dominated trends.</a:t>
            </a:r>
            <a:br>
              <a:rPr lang="en-GB" sz="2000">
                <a:latin typeface="Aptos"/>
                <a:ea typeface="Open Sans"/>
                <a:cs typeface="Open Sans"/>
              </a:rPr>
            </a:br>
            <a:r>
              <a:rPr lang="en-GB" sz="2000">
                <a:solidFill>
                  <a:srgbClr val="000000"/>
                </a:solidFill>
                <a:latin typeface="Aptos"/>
                <a:ea typeface="Open Sans"/>
                <a:cs typeface="Open Sans"/>
              </a:rPr>
              <a:t>influencing global animation studios and inspiring a renewed appreciation for artisanal / traditional animation methods. The use of visual symbolism in his animations proved that animated films can address complex emotional and philosophical themes while remaining visually engaging and enjoyable for a wide range of audiences. </a:t>
            </a:r>
            <a:endParaRPr lang="en-GB" sz="2000">
              <a:ea typeface="Open Sans"/>
              <a:cs typeface="Open Sans"/>
            </a:endParaRPr>
          </a:p>
          <a:p>
            <a:endParaRPr lang="en-GB" sz="1900">
              <a:ea typeface="+mn-lt"/>
              <a:cs typeface="+mn-lt"/>
            </a:endParaRPr>
          </a:p>
        </p:txBody>
      </p:sp>
      <p:pic>
        <p:nvPicPr>
          <p:cNvPr id="5" name="Picture 4" descr="Spirited Away doesn't belong to me” says Hayao Miyazaki | SoraNews24 -Japan  News-">
            <a:extLst>
              <a:ext uri="{FF2B5EF4-FFF2-40B4-BE49-F238E27FC236}">
                <a16:creationId xmlns:a16="http://schemas.microsoft.com/office/drawing/2014/main" id="{D4CEA761-CB61-004E-789B-67A657635F1B}"/>
              </a:ext>
            </a:extLst>
          </p:cNvPr>
          <p:cNvPicPr>
            <a:picLocks noChangeAspect="1"/>
          </p:cNvPicPr>
          <p:nvPr/>
        </p:nvPicPr>
        <p:blipFill>
          <a:blip r:embed="rId2"/>
          <a:stretch>
            <a:fillRect/>
          </a:stretch>
        </p:blipFill>
        <p:spPr>
          <a:xfrm>
            <a:off x="9081099" y="759843"/>
            <a:ext cx="2857500" cy="1600200"/>
          </a:xfrm>
          <a:prstGeom prst="rect">
            <a:avLst/>
          </a:prstGeom>
        </p:spPr>
      </p:pic>
      <p:pic>
        <p:nvPicPr>
          <p:cNvPr id="6" name="Picture 5" descr="Drawing Delicious: The Food of Spirited Away — Fantasy/Animation">
            <a:extLst>
              <a:ext uri="{FF2B5EF4-FFF2-40B4-BE49-F238E27FC236}">
                <a16:creationId xmlns:a16="http://schemas.microsoft.com/office/drawing/2014/main" id="{63373E84-BCAD-EF73-19E0-FD009A8DF434}"/>
              </a:ext>
            </a:extLst>
          </p:cNvPr>
          <p:cNvPicPr>
            <a:picLocks noChangeAspect="1"/>
          </p:cNvPicPr>
          <p:nvPr/>
        </p:nvPicPr>
        <p:blipFill>
          <a:blip r:embed="rId3"/>
          <a:stretch>
            <a:fillRect/>
          </a:stretch>
        </p:blipFill>
        <p:spPr>
          <a:xfrm>
            <a:off x="9080739" y="2414069"/>
            <a:ext cx="2743199" cy="1483522"/>
          </a:xfrm>
          <a:prstGeom prst="rect">
            <a:avLst/>
          </a:prstGeom>
        </p:spPr>
      </p:pic>
      <p:pic>
        <p:nvPicPr>
          <p:cNvPr id="7" name="Picture 6" descr="The Studio Ghibli Retrospective: Spirited Away | Movie Mezzanine">
            <a:extLst>
              <a:ext uri="{FF2B5EF4-FFF2-40B4-BE49-F238E27FC236}">
                <a16:creationId xmlns:a16="http://schemas.microsoft.com/office/drawing/2014/main" id="{369184B2-F4D4-1E38-758D-B23357FDA49C}"/>
              </a:ext>
            </a:extLst>
          </p:cNvPr>
          <p:cNvPicPr>
            <a:picLocks noChangeAspect="1"/>
          </p:cNvPicPr>
          <p:nvPr/>
        </p:nvPicPr>
        <p:blipFill>
          <a:blip r:embed="rId4"/>
          <a:stretch>
            <a:fillRect/>
          </a:stretch>
        </p:blipFill>
        <p:spPr>
          <a:xfrm>
            <a:off x="9080740" y="3895553"/>
            <a:ext cx="2743199" cy="1482290"/>
          </a:xfrm>
          <a:prstGeom prst="rect">
            <a:avLst/>
          </a:prstGeom>
        </p:spPr>
      </p:pic>
      <p:pic>
        <p:nvPicPr>
          <p:cNvPr id="8" name="Picture 7" descr="Night impression of my favorite scene from the movie &quot;Spirited Away&quot;  [Beginner] : r/PixelArt">
            <a:extLst>
              <a:ext uri="{FF2B5EF4-FFF2-40B4-BE49-F238E27FC236}">
                <a16:creationId xmlns:a16="http://schemas.microsoft.com/office/drawing/2014/main" id="{326C2B91-35D6-223F-5016-0A0D09CA1E4E}"/>
              </a:ext>
            </a:extLst>
          </p:cNvPr>
          <p:cNvPicPr>
            <a:picLocks noChangeAspect="1"/>
          </p:cNvPicPr>
          <p:nvPr/>
        </p:nvPicPr>
        <p:blipFill>
          <a:blip r:embed="rId5"/>
          <a:stretch>
            <a:fillRect/>
          </a:stretch>
        </p:blipFill>
        <p:spPr>
          <a:xfrm>
            <a:off x="9080740" y="5317287"/>
            <a:ext cx="2743200" cy="1543050"/>
          </a:xfrm>
          <a:prstGeom prst="rect">
            <a:avLst/>
          </a:prstGeom>
        </p:spPr>
      </p:pic>
    </p:spTree>
    <p:extLst>
      <p:ext uri="{BB962C8B-B14F-4D97-AF65-F5344CB8AC3E}">
        <p14:creationId xmlns:p14="http://schemas.microsoft.com/office/powerpoint/2010/main" val="26826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3B57D-C01B-5817-F7EA-9D6B0AEF0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A64BB-A660-A953-8489-B157E8ABE9FC}"/>
              </a:ext>
            </a:extLst>
          </p:cNvPr>
          <p:cNvSpPr>
            <a:spLocks noGrp="1"/>
          </p:cNvSpPr>
          <p:nvPr>
            <p:ph type="title"/>
          </p:nvPr>
        </p:nvSpPr>
        <p:spPr>
          <a:xfrm>
            <a:off x="291860" y="206974"/>
            <a:ext cx="10515600" cy="1325563"/>
          </a:xfrm>
        </p:spPr>
        <p:txBody>
          <a:bodyPr>
            <a:normAutofit/>
          </a:bodyPr>
          <a:lstStyle/>
          <a:p>
            <a:r>
              <a:rPr lang="en-GB">
                <a:latin typeface="Aptos Display"/>
              </a:rPr>
              <a:t>Contemporary Animator - Hayao Miyazaki</a:t>
            </a:r>
            <a:endParaRPr lang="en-US">
              <a:latin typeface="Aptos Display"/>
            </a:endParaRPr>
          </a:p>
        </p:txBody>
      </p:sp>
      <p:sp>
        <p:nvSpPr>
          <p:cNvPr id="3" name="Content Placeholder 2">
            <a:extLst>
              <a:ext uri="{FF2B5EF4-FFF2-40B4-BE49-F238E27FC236}">
                <a16:creationId xmlns:a16="http://schemas.microsoft.com/office/drawing/2014/main" id="{983B04BD-F5CC-9FB2-16C0-DA155311671A}"/>
              </a:ext>
            </a:extLst>
          </p:cNvPr>
          <p:cNvSpPr>
            <a:spLocks noGrp="1"/>
          </p:cNvSpPr>
          <p:nvPr>
            <p:ph idx="1"/>
          </p:nvPr>
        </p:nvSpPr>
        <p:spPr>
          <a:xfrm>
            <a:off x="291861" y="1423062"/>
            <a:ext cx="8574656" cy="5429636"/>
          </a:xfrm>
        </p:spPr>
        <p:txBody>
          <a:bodyPr vert="horz" lIns="91440" tIns="45720" rIns="91440" bIns="45720" rtlCol="0" anchor="t">
            <a:normAutofit/>
          </a:bodyPr>
          <a:lstStyle/>
          <a:p>
            <a:r>
              <a:rPr lang="en-GB" sz="2000">
                <a:ea typeface="+mn-lt"/>
                <a:cs typeface="+mn-lt"/>
              </a:rPr>
              <a:t>Because of Miyazaki’s I want to have more of a focus on environmental storytelling, make use of subtle movements, and allowing moments of stillness to enhance emotional impact. To me his films show that animation is not just about movement, but about creating believable worlds and meaningful experiences.</a:t>
            </a:r>
            <a:endParaRPr lang="en-US" sz="2000">
              <a:ea typeface="+mn-lt"/>
              <a:cs typeface="+mn-lt"/>
            </a:endParaRPr>
          </a:p>
          <a:p>
            <a:pPr marL="0" indent="0">
              <a:buNone/>
            </a:pPr>
            <a:endParaRPr lang="en-GB" sz="1900" b="1"/>
          </a:p>
          <a:p>
            <a:pPr marL="0" indent="0">
              <a:buNone/>
            </a:pPr>
            <a:endParaRPr lang="en-GB" sz="2000"/>
          </a:p>
          <a:p>
            <a:pPr marL="0" indent="0">
              <a:buNone/>
            </a:pPr>
            <a:endParaRPr lang="en-GB" sz="2000"/>
          </a:p>
          <a:p>
            <a:r>
              <a:rPr lang="en-GB" sz="2400"/>
              <a:t>References:</a:t>
            </a:r>
          </a:p>
          <a:p>
            <a:r>
              <a:rPr lang="en-GB" sz="2000">
                <a:ea typeface="+mn-lt"/>
                <a:cs typeface="+mn-lt"/>
              </a:rPr>
              <a:t>McCarthy, H. (1999). </a:t>
            </a:r>
            <a:r>
              <a:rPr lang="en-GB" sz="2000" i="1">
                <a:ea typeface="+mn-lt"/>
                <a:cs typeface="+mn-lt"/>
              </a:rPr>
              <a:t>Hayao Miyazaki: Master of Japanese Animation</a:t>
            </a:r>
            <a:r>
              <a:rPr lang="en-GB" sz="2000">
                <a:ea typeface="+mn-lt"/>
                <a:cs typeface="+mn-lt"/>
              </a:rPr>
              <a:t>. Stone Bridge Press.</a:t>
            </a:r>
            <a:endParaRPr lang="en-GB" sz="2000"/>
          </a:p>
          <a:p>
            <a:r>
              <a:rPr lang="en-GB" sz="2000">
                <a:ea typeface="+mn-lt"/>
                <a:cs typeface="+mn-lt"/>
              </a:rPr>
              <a:t>Greenberg, R. (2018). Hayao Miyazaki: Exploring the early Work of Japan's Greatest Animator. Bloomsbury.</a:t>
            </a:r>
          </a:p>
          <a:p>
            <a:r>
              <a:rPr lang="en-GB" sz="2000">
                <a:solidFill>
                  <a:srgbClr val="000000"/>
                </a:solidFill>
                <a:latin typeface="Aptos"/>
                <a:ea typeface="Roboto"/>
                <a:cs typeface="Roboto"/>
              </a:rPr>
              <a:t>Any-</a:t>
            </a:r>
            <a:r>
              <a:rPr lang="en-GB" sz="2000" err="1">
                <a:solidFill>
                  <a:srgbClr val="000000"/>
                </a:solidFill>
                <a:latin typeface="Aptos"/>
                <a:ea typeface="Roboto"/>
                <a:cs typeface="Roboto"/>
              </a:rPr>
              <a:t>mation</a:t>
            </a:r>
            <a:r>
              <a:rPr lang="en-GB" sz="2000">
                <a:solidFill>
                  <a:srgbClr val="000000"/>
                </a:solidFill>
                <a:latin typeface="Aptos"/>
                <a:ea typeface="Roboto"/>
                <a:cs typeface="Roboto"/>
              </a:rPr>
              <a:t> (2020). Hayao Miyazaki | The Mind of a Master.</a:t>
            </a:r>
            <a:endParaRPr lang="en-GB" sz="2000">
              <a:solidFill>
                <a:srgbClr val="000000"/>
              </a:solidFill>
              <a:latin typeface="Aptos"/>
              <a:ea typeface="+mn-lt"/>
              <a:cs typeface="+mn-lt"/>
            </a:endParaRPr>
          </a:p>
        </p:txBody>
      </p:sp>
      <p:pic>
        <p:nvPicPr>
          <p:cNvPr id="5" name="Picture 4" descr="Spirited Away doesn't belong to me” says Hayao Miyazaki | SoraNews24 -Japan  News-">
            <a:extLst>
              <a:ext uri="{FF2B5EF4-FFF2-40B4-BE49-F238E27FC236}">
                <a16:creationId xmlns:a16="http://schemas.microsoft.com/office/drawing/2014/main" id="{A6FE3F81-8149-C7A5-9D64-113E175F7E41}"/>
              </a:ext>
            </a:extLst>
          </p:cNvPr>
          <p:cNvPicPr>
            <a:picLocks noChangeAspect="1"/>
          </p:cNvPicPr>
          <p:nvPr/>
        </p:nvPicPr>
        <p:blipFill>
          <a:blip r:embed="rId2"/>
          <a:stretch>
            <a:fillRect/>
          </a:stretch>
        </p:blipFill>
        <p:spPr>
          <a:xfrm>
            <a:off x="8879816" y="1708749"/>
            <a:ext cx="2857500" cy="1600200"/>
          </a:xfrm>
          <a:prstGeom prst="rect">
            <a:avLst/>
          </a:prstGeom>
        </p:spPr>
      </p:pic>
      <p:pic>
        <p:nvPicPr>
          <p:cNvPr id="8" name="Picture 7" descr="Night impression of my favorite scene from the movie &quot;Spirited Away&quot;  [Beginner] : r/PixelArt">
            <a:extLst>
              <a:ext uri="{FF2B5EF4-FFF2-40B4-BE49-F238E27FC236}">
                <a16:creationId xmlns:a16="http://schemas.microsoft.com/office/drawing/2014/main" id="{7E4F438E-C877-DED6-31F1-F0D9FBE23DEC}"/>
              </a:ext>
            </a:extLst>
          </p:cNvPr>
          <p:cNvPicPr>
            <a:picLocks noChangeAspect="1"/>
          </p:cNvPicPr>
          <p:nvPr/>
        </p:nvPicPr>
        <p:blipFill>
          <a:blip r:embed="rId3"/>
          <a:stretch>
            <a:fillRect/>
          </a:stretch>
        </p:blipFill>
        <p:spPr>
          <a:xfrm>
            <a:off x="8936967" y="3592004"/>
            <a:ext cx="2743200" cy="1543050"/>
          </a:xfrm>
          <a:prstGeom prst="rect">
            <a:avLst/>
          </a:prstGeom>
        </p:spPr>
      </p:pic>
    </p:spTree>
    <p:extLst>
      <p:ext uri="{BB962C8B-B14F-4D97-AF65-F5344CB8AC3E}">
        <p14:creationId xmlns:p14="http://schemas.microsoft.com/office/powerpoint/2010/main" val="1707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A532-2DA7-FE4E-5C10-515234D0B439}"/>
              </a:ext>
            </a:extLst>
          </p:cNvPr>
          <p:cNvSpPr>
            <a:spLocks noGrp="1"/>
          </p:cNvSpPr>
          <p:nvPr>
            <p:ph type="ctrTitle"/>
          </p:nvPr>
        </p:nvSpPr>
        <p:spPr/>
        <p:txBody>
          <a:bodyPr/>
          <a:lstStyle/>
          <a:p>
            <a:r>
              <a:rPr lang="en-GB"/>
              <a:t>Thank you</a:t>
            </a:r>
          </a:p>
        </p:txBody>
      </p:sp>
      <p:sp>
        <p:nvSpPr>
          <p:cNvPr id="3" name="Subtitle 2">
            <a:extLst>
              <a:ext uri="{FF2B5EF4-FFF2-40B4-BE49-F238E27FC236}">
                <a16:creationId xmlns:a16="http://schemas.microsoft.com/office/drawing/2014/main" id="{B8E71BD1-383E-0BE9-6F13-3325CC66581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2067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Animator Research</vt:lpstr>
      <vt:lpstr>Historical animator  - Mary Blair</vt:lpstr>
      <vt:lpstr>Historical animator - Mary Blair</vt:lpstr>
      <vt:lpstr>Historical animator - Mary Blair</vt:lpstr>
      <vt:lpstr>Contemporary Animator - Hayao Miyazaki</vt:lpstr>
      <vt:lpstr>Contemporary Animator - Hayao Miyazaki</vt:lpstr>
      <vt:lpstr>Contemporary Animator - Hayao Miyazaki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cp:revision>
  <dcterms:created xsi:type="dcterms:W3CDTF">2026-02-02T14:50:18Z</dcterms:created>
  <dcterms:modified xsi:type="dcterms:W3CDTF">2026-02-23T19:42:54Z</dcterms:modified>
</cp:coreProperties>
</file>