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7" r:id="rId3"/>
    <p:sldId id="259" r:id="rId4"/>
    <p:sldId id="269" r:id="rId5"/>
    <p:sldId id="260" r:id="rId6"/>
    <p:sldId id="261" r:id="rId7"/>
    <p:sldId id="263" r:id="rId8"/>
    <p:sldId id="264" r:id="rId9"/>
    <p:sldId id="265" r:id="rId10"/>
    <p:sldId id="270" r:id="rId11"/>
    <p:sldId id="272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62343-3814-B968-A63F-850F12AAC7AC}" v="317" dt="2025-05-08T06:14:06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95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5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4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6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8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4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6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5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6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5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iveabertayac-my.sharepoint.com/:w:/r/personal/2101323_uad_ac_uk/Documents/PennyboardPlug-in%20Manual_%20honours.docx?d=wfda120a426a94dc4ba75219ee31c887c&amp;csf=1&amp;web=1&amp;e=kdgQi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B2D26E-FBAE-45B8-B0F6-80E4ABDEC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442A66-721F-4552-A3AD-3A2215F0C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7EA5288-5BEB-4C44-949A-ED209FE21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957" y="1223889"/>
            <a:ext cx="2848874" cy="2508139"/>
          </a:xfrm>
        </p:spPr>
        <p:txBody>
          <a:bodyPr>
            <a:normAutofit/>
          </a:bodyPr>
          <a:lstStyle/>
          <a:p>
            <a:r>
              <a:rPr lang="en-US" sz="3200" dirty="0"/>
              <a:t>Honours project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2705100" cy="13716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Dannielle G. Smith</a:t>
            </a:r>
          </a:p>
          <a:p>
            <a:r>
              <a:rPr lang="en-US" sz="2000" dirty="0"/>
              <a:t>2101323</a:t>
            </a:r>
          </a:p>
        </p:txBody>
      </p:sp>
      <p:pic>
        <p:nvPicPr>
          <p:cNvPr id="4" name="Picture 3" descr="Metal surface with rust">
            <a:extLst>
              <a:ext uri="{FF2B5EF4-FFF2-40B4-BE49-F238E27FC236}">
                <a16:creationId xmlns:a16="http://schemas.microsoft.com/office/drawing/2014/main" id="{05B0ECA8-0CDC-F970-8868-9096BFAC43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36" r="38342" b="1"/>
          <a:stretch/>
        </p:blipFill>
        <p:spPr>
          <a:xfrm>
            <a:off x="5410200" y="10"/>
            <a:ext cx="67818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4EC3-E791-413A-724B-B32D2784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80" y="1801419"/>
            <a:ext cx="2429110" cy="137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ptos"/>
              </a:rPr>
              <a:t>Old UML Diagram</a:t>
            </a:r>
            <a:br>
              <a:rPr lang="en-US" sz="2800" dirty="0">
                <a:latin typeface="Aptos"/>
              </a:rPr>
            </a:br>
            <a:r>
              <a:rPr lang="en-US" sz="2800" dirty="0">
                <a:solidFill>
                  <a:schemeClr val="bg1"/>
                </a:solidFill>
                <a:latin typeface="Aptos"/>
              </a:rPr>
              <a:t>&amp; the way it differs </a:t>
            </a:r>
            <a:br>
              <a:rPr lang="en-US" sz="2800" dirty="0">
                <a:solidFill>
                  <a:schemeClr val="bg1"/>
                </a:solidFill>
                <a:latin typeface="Aptos"/>
              </a:rPr>
            </a:br>
            <a:r>
              <a:rPr lang="en-US" sz="2800" dirty="0">
                <a:solidFill>
                  <a:schemeClr val="bg1"/>
                </a:solidFill>
                <a:latin typeface="Aptos"/>
              </a:rPr>
              <a:t>from the current structure</a:t>
            </a:r>
            <a:br>
              <a:rPr lang="en-US" sz="2800" dirty="0">
                <a:latin typeface="Aptos"/>
              </a:rPr>
            </a:br>
            <a:endParaRPr lang="en-US" sz="1200">
              <a:solidFill>
                <a:schemeClr val="bg1"/>
              </a:solidFill>
              <a:latin typeface="Apto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3C1BC1-88D6-DB12-861A-9856FA25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32" y="3180692"/>
            <a:ext cx="2093003" cy="39180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ptos"/>
              </a:rPr>
              <a:t>Brief UML/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  <a:latin typeface="Aptos"/>
              </a:rPr>
              <a:t>structural notes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E1512-6C7B-9245-4C9D-3A3D1FEA4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747" y="0"/>
            <a:ext cx="9795933" cy="6858000"/>
          </a:xfrm>
          <a:prstGeom prst="rect">
            <a:avLst/>
          </a:prstGeom>
        </p:spPr>
      </p:pic>
      <p:pic>
        <p:nvPicPr>
          <p:cNvPr id="3" name="Picture 2" descr="A screenshot of a diagram&#10;&#10;AI-generated content may be incorrect.">
            <a:extLst>
              <a:ext uri="{FF2B5EF4-FFF2-40B4-BE49-F238E27FC236}">
                <a16:creationId xmlns:a16="http://schemas.microsoft.com/office/drawing/2014/main" id="{7030410E-F2AE-5155-146C-339165BA1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858" y="0"/>
            <a:ext cx="978794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52344-A0B2-3D41-86BB-69326ADBC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" y="2932891"/>
            <a:ext cx="4778855" cy="4040217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734681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3E503-E34B-2DA7-A9DA-7E9E883E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81" y="335400"/>
            <a:ext cx="9486901" cy="1010088"/>
          </a:xfrm>
        </p:spPr>
        <p:txBody>
          <a:bodyPr anchor="b">
            <a:normAutofit/>
          </a:bodyPr>
          <a:lstStyle/>
          <a:p>
            <a:r>
              <a:rPr lang="en-US" sz="2800" dirty="0">
                <a:latin typeface="Aptos"/>
              </a:rPr>
              <a:t>Documentation</a:t>
            </a:r>
            <a:endParaRPr lang="en-US" sz="2800">
              <a:latin typeface="Apto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BB29C5-EEF7-C9E1-14D3-FD2E7E237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192" y="1345428"/>
            <a:ext cx="10143796" cy="34880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ptos"/>
              </a:rPr>
              <a:t>Code examples with documentation text + GUI documentation using tool tips + a pdf link with the documentation </a:t>
            </a:r>
          </a:p>
          <a:p>
            <a:r>
              <a:rPr lang="en-US" sz="2000" dirty="0">
                <a:ea typeface="+mj-lt"/>
                <a:cs typeface="+mj-lt"/>
                <a:hlinkClick r:id="rId2"/>
              </a:rPr>
              <a:t>PennyboardPlug-in Manual_ honours.docx</a:t>
            </a:r>
          </a:p>
          <a:p>
            <a:pPr marL="0" indent="0">
              <a:buNone/>
            </a:pPr>
            <a:r>
              <a:rPr lang="en-US" sz="2000" dirty="0">
                <a:latin typeface="Goudy Old Style"/>
              </a:rPr>
              <a:t>.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C84FA1-54B9-91CB-A331-CDF04677B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14" y="2487283"/>
            <a:ext cx="4748030" cy="3680604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EBD4BB6-AF8A-8874-7203-200731C81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662" y="2386641"/>
            <a:ext cx="2647695" cy="37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69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BAD784-BAAF-4CC0-9F52-682A8E966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D401B9-9595-42B7-B197-AB5FB5C65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6C216-5E78-80F6-CD7F-3ECDF1B1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371600"/>
            <a:ext cx="8115300" cy="23563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</a:rPr>
              <a:t>Thank you for listening,</a:t>
            </a:r>
            <a:br>
              <a:rPr lang="en-US" sz="4000" dirty="0">
                <a:solidFill>
                  <a:schemeClr val="bg2"/>
                </a:solidFill>
              </a:rPr>
            </a:br>
            <a:r>
              <a:rPr lang="en-US" sz="4000" dirty="0">
                <a:solidFill>
                  <a:schemeClr val="bg2"/>
                </a:solidFill>
              </a:rPr>
              <a:t>Questions?</a:t>
            </a:r>
            <a:endParaRPr lang="en-US" sz="4000" kern="1200" cap="all" spc="300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3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BAD784-BAAF-4CC0-9F52-682A8E966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D401B9-9595-42B7-B197-AB5FB5C65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6C216-5E78-80F6-CD7F-3ECDF1B1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371600"/>
            <a:ext cx="8115300" cy="23563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</a:rPr>
              <a:t>Intro &amp; Changes</a:t>
            </a:r>
            <a:endParaRPr lang="en-US" sz="4000" kern="1200" cap="all" spc="300" baseline="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595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4E37C-99B5-5572-3F04-15F56DDB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69" y="3327569"/>
            <a:ext cx="9460627" cy="23976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ptos"/>
              </a:rPr>
              <a:t>Why I chose this question?</a:t>
            </a:r>
          </a:p>
          <a:p>
            <a:r>
              <a:rPr lang="en-US" sz="2000" dirty="0">
                <a:latin typeface="Aptos"/>
              </a:rPr>
              <a:t>-</a:t>
            </a:r>
          </a:p>
          <a:p>
            <a:endParaRPr lang="en-US" sz="2000" dirty="0">
              <a:latin typeface="Apto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BC84D1-DC06-54D4-2BBF-A4023C52C94C}"/>
              </a:ext>
            </a:extLst>
          </p:cNvPr>
          <p:cNvSpPr txBox="1">
            <a:spLocks/>
          </p:cNvSpPr>
          <p:nvPr/>
        </p:nvSpPr>
        <p:spPr>
          <a:xfrm>
            <a:off x="1088405" y="1113074"/>
            <a:ext cx="8843142" cy="12139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00"/>
                </a:solidFill>
                <a:latin typeface="Aptos"/>
              </a:rPr>
              <a:t>Question: </a:t>
            </a:r>
            <a:endParaRPr lang="en-US" sz="2800" dirty="0">
              <a:latin typeface="Apto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E26F2D-834D-55DC-03EA-25B0FFA201E0}"/>
              </a:ext>
            </a:extLst>
          </p:cNvPr>
          <p:cNvSpPr txBox="1">
            <a:spLocks/>
          </p:cNvSpPr>
          <p:nvPr/>
        </p:nvSpPr>
        <p:spPr>
          <a:xfrm>
            <a:off x="1181721" y="1885633"/>
            <a:ext cx="10081443" cy="1345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dirty="0">
                <a:solidFill>
                  <a:srgbClr val="000000"/>
                </a:solidFill>
                <a:latin typeface="Aptos"/>
              </a:rPr>
            </a:br>
            <a:r>
              <a:rPr lang="en-US" sz="2000">
                <a:solidFill>
                  <a:srgbClr val="000000"/>
                </a:solidFill>
                <a:latin typeface="Aptos"/>
              </a:rPr>
              <a:t>“</a:t>
            </a:r>
            <a:r>
              <a:rPr lang="en-US" sz="2000">
                <a:solidFill>
                  <a:srgbClr val="000000"/>
                </a:solidFill>
                <a:latin typeface="Aptos"/>
                <a:cs typeface="Arial"/>
              </a:rPr>
              <a:t>Tool creation for an in-house engine: </a:t>
            </a:r>
          </a:p>
          <a:p>
            <a:r>
              <a:rPr lang="en-US" sz="2000" dirty="0">
                <a:solidFill>
                  <a:srgbClr val="000000"/>
                </a:solidFill>
                <a:latin typeface="Aptos"/>
                <a:cs typeface="Arial"/>
              </a:rPr>
              <a:t>How does one create a shader/post-processing tool for use in education?”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512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7E4827-A0D8-F2FA-BA8A-D3E63629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1010088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ptos"/>
              </a:rPr>
              <a:t>Aim: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4E37C-99B5-5572-3F04-15F56DDB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6257"/>
            <a:ext cx="9486901" cy="35406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ptos"/>
              </a:rPr>
              <a:t>To create a shader tool in the form of a library to help developers and new programmers explore and use post-possessing effects effectively.</a:t>
            </a:r>
          </a:p>
          <a:p>
            <a:r>
              <a:rPr lang="en-US" sz="2000" dirty="0">
                <a:latin typeface="Aptos"/>
              </a:rPr>
              <a:t>To have a step-by-step easy guide to an in-house engine tool that is easy to use and pick up. </a:t>
            </a:r>
          </a:p>
          <a:p>
            <a:r>
              <a:rPr lang="en-US" sz="2000" dirty="0">
                <a:latin typeface="Aptos"/>
              </a:rPr>
              <a:t>Bring more awareness to the uses of graphics related programming.</a:t>
            </a:r>
          </a:p>
          <a:p>
            <a:r>
              <a:rPr lang="en-US" sz="2000" dirty="0">
                <a:latin typeface="Aptos"/>
              </a:rPr>
              <a:t>Find a way that this plug-in could support education on graphics programming.</a:t>
            </a:r>
          </a:p>
          <a:p>
            <a:endParaRPr lang="en-US" sz="2000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37974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CA0CB-BA09-0B3E-305A-FB1687EC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56" y="286051"/>
            <a:ext cx="10196349" cy="1010088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ptos"/>
              </a:rPr>
              <a:t>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C2034-7BDF-FABC-7B34-044F3A60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05" y="1010497"/>
            <a:ext cx="11055110" cy="525816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endParaRPr lang="en-US" sz="1600" dirty="0">
              <a:latin typeface="Aptos"/>
            </a:endParaRPr>
          </a:p>
          <a:p>
            <a:r>
              <a:rPr lang="en-GB" sz="1600" b="1" dirty="0">
                <a:ea typeface="+mj-lt"/>
                <a:cs typeface="+mj-lt"/>
              </a:rPr>
              <a:t>1.4.1. Objectives:</a:t>
            </a:r>
            <a:endParaRPr lang="en-US" sz="1600" dirty="0">
              <a:ea typeface="+mj-lt"/>
              <a:cs typeface="+mj-lt"/>
            </a:endParaRPr>
          </a:p>
          <a:p>
            <a:r>
              <a:rPr lang="en-GB" sz="1600" b="1" dirty="0">
                <a:ea typeface="+mj-lt"/>
                <a:cs typeface="+mj-lt"/>
              </a:rPr>
              <a:t>Shader Library Creation:</a:t>
            </a:r>
            <a:endParaRPr lang="en-US" sz="1600" dirty="0">
              <a:ea typeface="+mj-lt"/>
              <a:cs typeface="+mj-lt"/>
            </a:endParaRPr>
          </a:p>
          <a:p>
            <a:pPr lvl="1"/>
            <a:r>
              <a:rPr lang="en-GB" sz="1600" dirty="0">
                <a:ea typeface="+mj-lt"/>
                <a:cs typeface="+mj-lt"/>
              </a:rPr>
              <a:t>Develop a library containing pre-built shaders that developers can easily apply, customize, and integrate into their own project/s.</a:t>
            </a:r>
          </a:p>
          <a:p>
            <a:pPr lvl="1"/>
            <a:r>
              <a:rPr lang="en-GB" sz="1600" dirty="0">
                <a:ea typeface="+mj-lt"/>
                <a:cs typeface="+mj-lt"/>
              </a:rPr>
              <a:t>Provide simplified code/functions/etc to make shader usage more accessible.</a:t>
            </a:r>
            <a:endParaRPr lang="en-US" sz="1600" dirty="0">
              <a:ea typeface="+mj-lt"/>
              <a:cs typeface="+mj-lt"/>
            </a:endParaRPr>
          </a:p>
          <a:p>
            <a:r>
              <a:rPr lang="en-GB" sz="1600" b="1" dirty="0">
                <a:ea typeface="+mj-lt"/>
                <a:cs typeface="+mj-lt"/>
              </a:rPr>
              <a:t>Visual Shader Editor (GUI):</a:t>
            </a:r>
            <a:endParaRPr lang="en-US" sz="1600">
              <a:ea typeface="+mj-lt"/>
              <a:cs typeface="+mj-lt"/>
            </a:endParaRPr>
          </a:p>
          <a:p>
            <a:pPr lvl="1"/>
            <a:r>
              <a:rPr lang="en-GB" sz="1600" dirty="0">
                <a:ea typeface="+mj-lt"/>
                <a:cs typeface="+mj-lt"/>
              </a:rPr>
              <a:t>Create intuitive GUI that enables users to create and modify shaders without needing extensive coding knowledge.</a:t>
            </a:r>
            <a:endParaRPr lang="en-US" sz="1600" dirty="0">
              <a:ea typeface="+mj-lt"/>
              <a:cs typeface="+mj-lt"/>
            </a:endParaRPr>
          </a:p>
          <a:p>
            <a:r>
              <a:rPr lang="en-GB" sz="1600" b="1" dirty="0">
                <a:ea typeface="+mj-lt"/>
                <a:cs typeface="+mj-lt"/>
              </a:rPr>
              <a:t>Real-Time Preview Feature:</a:t>
            </a:r>
            <a:endParaRPr lang="en-US" sz="1600" dirty="0">
              <a:ea typeface="+mj-lt"/>
              <a:cs typeface="+mj-lt"/>
            </a:endParaRPr>
          </a:p>
          <a:p>
            <a:pPr lvl="1"/>
            <a:r>
              <a:rPr lang="en-GB" sz="1600" dirty="0">
                <a:ea typeface="+mj-lt"/>
                <a:cs typeface="+mj-lt"/>
              </a:rPr>
              <a:t>Implement a preview mode to visualize shader changes in real-time.</a:t>
            </a:r>
            <a:endParaRPr lang="en-US" sz="1600" dirty="0">
              <a:ea typeface="+mj-lt"/>
              <a:cs typeface="+mj-lt"/>
            </a:endParaRPr>
          </a:p>
          <a:p>
            <a:pPr lvl="1"/>
            <a:r>
              <a:rPr lang="en-GB" sz="1600" dirty="0">
                <a:ea typeface="+mj-lt"/>
                <a:cs typeface="+mj-lt"/>
              </a:rPr>
              <a:t>Ensure the preview feature is only available in GUI mode and while the program is running.</a:t>
            </a:r>
            <a:endParaRPr lang="en-US" sz="1600" dirty="0">
              <a:ea typeface="+mj-lt"/>
              <a:cs typeface="+mj-lt"/>
            </a:endParaRPr>
          </a:p>
          <a:p>
            <a:r>
              <a:rPr lang="en-GB" sz="1600" b="1" dirty="0">
                <a:ea typeface="+mj-lt"/>
                <a:cs typeface="+mj-lt"/>
              </a:rPr>
              <a:t>Comprehensive Code Documentation:</a:t>
            </a:r>
            <a:endParaRPr lang="en-US" sz="1600">
              <a:ea typeface="+mj-lt"/>
              <a:cs typeface="+mj-lt"/>
            </a:endParaRPr>
          </a:p>
          <a:p>
            <a:pPr lvl="1"/>
            <a:r>
              <a:rPr lang="en-GB" sz="1600" dirty="0">
                <a:ea typeface="+mj-lt"/>
                <a:cs typeface="+mj-lt"/>
              </a:rPr>
              <a:t>Offer built-in documentation and a separate PDF guide explaining the "how" and "why" of shader creation.</a:t>
            </a:r>
            <a:endParaRPr lang="en-US" sz="1600" dirty="0">
              <a:ea typeface="+mj-lt"/>
              <a:cs typeface="+mj-lt"/>
            </a:endParaRPr>
          </a:p>
          <a:p>
            <a:pPr lvl="1"/>
            <a:r>
              <a:rPr lang="en-GB" sz="1600" dirty="0">
                <a:ea typeface="+mj-lt"/>
                <a:cs typeface="+mj-lt"/>
              </a:rPr>
              <a:t>Include step-by-step tutorials and explanations to guide users at all levels.</a:t>
            </a:r>
            <a:endParaRPr lang="en-US" sz="1600" dirty="0">
              <a:ea typeface="+mj-lt"/>
              <a:cs typeface="+mj-lt"/>
            </a:endParaRPr>
          </a:p>
          <a:p>
            <a:r>
              <a:rPr lang="en-GB" sz="1600" b="1" dirty="0">
                <a:ea typeface="+mj-lt"/>
                <a:cs typeface="+mj-lt"/>
              </a:rPr>
              <a:t>Optimized Performance:</a:t>
            </a:r>
            <a:endParaRPr lang="en-US" sz="1600">
              <a:ea typeface="+mj-lt"/>
              <a:cs typeface="+mj-lt"/>
            </a:endParaRPr>
          </a:p>
          <a:p>
            <a:pPr lvl="1"/>
            <a:r>
              <a:rPr lang="en-GB" sz="1600" dirty="0">
                <a:ea typeface="+mj-lt"/>
                <a:cs typeface="+mj-lt"/>
              </a:rPr>
              <a:t>Ensure that the tool operates efficiently without negatively affecting performance.</a:t>
            </a:r>
            <a:endParaRPr lang="en-US" sz="1600">
              <a:ea typeface="+mj-lt"/>
              <a:cs typeface="+mj-lt"/>
            </a:endParaRPr>
          </a:p>
          <a:p>
            <a:r>
              <a:rPr lang="en-GB" sz="1600" b="1" dirty="0">
                <a:ea typeface="+mj-lt"/>
                <a:cs typeface="+mj-lt"/>
              </a:rPr>
              <a:t>Beginner-Friendly Design:</a:t>
            </a:r>
            <a:endParaRPr lang="en-US" sz="1600">
              <a:ea typeface="+mj-lt"/>
              <a:cs typeface="+mj-lt"/>
            </a:endParaRPr>
          </a:p>
          <a:p>
            <a:pPr lvl="1"/>
            <a:r>
              <a:rPr lang="en-GB" sz="1600" dirty="0">
                <a:ea typeface="+mj-lt"/>
                <a:cs typeface="+mj-lt"/>
              </a:rPr>
              <a:t>Provide intuitive code and tools that even beginners can easily pick up and use within the first 15 minutes of experimentation.</a:t>
            </a:r>
            <a:endParaRPr lang="en-US" sz="1600" dirty="0">
              <a:ea typeface="+mj-lt"/>
              <a:cs typeface="+mj-lt"/>
            </a:endParaRPr>
          </a:p>
          <a:p>
            <a:r>
              <a:rPr lang="en-GB" sz="1600" b="1" dirty="0">
                <a:ea typeface="+mj-lt"/>
                <a:cs typeface="+mj-lt"/>
              </a:rPr>
              <a:t>Educational Value:</a:t>
            </a:r>
            <a:endParaRPr lang="en-US" sz="1600">
              <a:ea typeface="+mj-lt"/>
              <a:cs typeface="+mj-lt"/>
            </a:endParaRPr>
          </a:p>
          <a:p>
            <a:pPr lvl="1"/>
            <a:r>
              <a:rPr lang="en-GB" sz="1600" dirty="0">
                <a:ea typeface="+mj-lt"/>
                <a:cs typeface="+mj-lt"/>
              </a:rPr>
              <a:t>Design the tool as an educational resource, helping users gain a basic understanding of post-processing effects and shader programming.</a:t>
            </a:r>
          </a:p>
          <a:p>
            <a:r>
              <a:rPr lang="en-GB" sz="1600" b="1" dirty="0">
                <a:ea typeface="+mj-lt"/>
                <a:cs typeface="+mj-lt"/>
              </a:rPr>
              <a:t>Accessibility Features for the UI</a:t>
            </a:r>
            <a:endParaRPr lang="en-US" sz="1600" dirty="0">
              <a:ea typeface="+mj-lt"/>
              <a:cs typeface="+mj-lt"/>
            </a:endParaRPr>
          </a:p>
          <a:p>
            <a:pPr lvl="1"/>
            <a:r>
              <a:rPr lang="en-GB" sz="1600" b="1" dirty="0">
                <a:ea typeface="+mj-lt"/>
                <a:cs typeface="+mj-lt"/>
              </a:rPr>
              <a:t>High Contrast Mode and Colour Blindness:</a:t>
            </a:r>
            <a:r>
              <a:rPr lang="en-GB" sz="1600" dirty="0">
                <a:ea typeface="+mj-lt"/>
                <a:cs typeface="+mj-lt"/>
              </a:rPr>
              <a:t> Does the tool offer high-contrast themes or colourblind-friendly modes to ensure visibility for users with different visual needs?</a:t>
            </a:r>
            <a:endParaRPr lang="en-US" sz="1600" dirty="0">
              <a:ea typeface="+mj-lt"/>
              <a:cs typeface="+mj-lt"/>
            </a:endParaRPr>
          </a:p>
          <a:p>
            <a:pPr lvl="1"/>
            <a:r>
              <a:rPr lang="en-GB" sz="1600" b="1" dirty="0">
                <a:ea typeface="+mj-lt"/>
                <a:cs typeface="+mj-lt"/>
              </a:rPr>
              <a:t>Customizable Font Sizes/Layouts:</a:t>
            </a:r>
            <a:r>
              <a:rPr lang="en-GB" sz="1600" dirty="0">
                <a:ea typeface="+mj-lt"/>
                <a:cs typeface="+mj-lt"/>
              </a:rPr>
              <a:t> Can the user adjust font sizes or UI scaling for better readability?</a:t>
            </a:r>
            <a:endParaRPr lang="en-US" sz="1600">
              <a:ea typeface="+mj-lt"/>
              <a:cs typeface="+mj-lt"/>
            </a:endParaRPr>
          </a:p>
          <a:p>
            <a:pPr>
              <a:lnSpc>
                <a:spcPct val="90000"/>
              </a:lnSpc>
            </a:pPr>
            <a:endParaRPr lang="en-US" sz="1600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603802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15390-50D8-FDE5-2EC9-DF4B8092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75" y="1192067"/>
            <a:ext cx="9805349" cy="1010088"/>
          </a:xfrm>
        </p:spPr>
        <p:txBody>
          <a:bodyPr anchor="b">
            <a:noAutofit/>
          </a:bodyPr>
          <a:lstStyle/>
          <a:p>
            <a:r>
              <a:rPr lang="en-US" sz="3600" dirty="0">
                <a:latin typeface="Aptos"/>
              </a:rPr>
              <a:t>how the project has changed from Proposal.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42F82-ED4E-729D-D42D-0596C414B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6257"/>
            <a:ext cx="9486901" cy="35406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ptos"/>
              </a:rPr>
              <a:t>The initial proposal envisioned a tool that would not only support the creation of shaders and post-processing effects but also include the ability to spawn/create particle effects, this was removed due to the broad scope and project complexity.</a:t>
            </a:r>
          </a:p>
          <a:p>
            <a:r>
              <a:rPr lang="en-US" dirty="0">
                <a:latin typeface="Aptos"/>
              </a:rPr>
              <a:t>It has pivoted from a tool with potential for educational/awareness to a full-on </a:t>
            </a:r>
            <a:r>
              <a:rPr lang="en-US" dirty="0">
                <a:latin typeface="Aptos"/>
                <a:ea typeface="+mj-lt"/>
                <a:cs typeface="+mj-lt"/>
              </a:rPr>
              <a:t>educational </a:t>
            </a:r>
            <a:r>
              <a:rPr lang="en-US" dirty="0">
                <a:latin typeface="Aptos"/>
              </a:rPr>
              <a:t>tool and will now include documentation and tutorial features to support learners.</a:t>
            </a:r>
          </a:p>
          <a:p>
            <a:endParaRPr lang="en-US" sz="2000" dirty="0">
              <a:latin typeface="Aptos"/>
            </a:endParaRPr>
          </a:p>
          <a:p>
            <a:endParaRPr lang="en-US" sz="2000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272414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4C1E4-B15A-2BA9-962C-3780C1A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08" y="813028"/>
            <a:ext cx="10669939" cy="1131040"/>
          </a:xfrm>
        </p:spPr>
        <p:txBody>
          <a:bodyPr anchor="b">
            <a:normAutofit/>
          </a:bodyPr>
          <a:lstStyle/>
          <a:p>
            <a:r>
              <a:rPr lang="en-US" sz="3600" dirty="0">
                <a:latin typeface="Aptos"/>
              </a:rPr>
              <a:t>Risk Analysis: - what went wrong </a:t>
            </a:r>
            <a:br>
              <a:rPr lang="en-US" sz="2400" dirty="0">
                <a:latin typeface="Aptos"/>
              </a:rPr>
            </a:br>
            <a:r>
              <a:rPr lang="en-US" sz="1400" dirty="0">
                <a:latin typeface="Aptos"/>
              </a:rPr>
              <a:t>Set out any major risks to the success of the project and describe how these could be mitigated, e.g.:</a:t>
            </a:r>
            <a:endParaRPr lang="en-US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E476F-C92E-E507-E31D-429B9DA1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551" y="2111137"/>
            <a:ext cx="10524797" cy="354064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200"/>
              </a:spcBef>
            </a:pPr>
            <a:r>
              <a:rPr lang="en-US" sz="3200">
                <a:latin typeface="Aptos Light"/>
                <a:ea typeface="+mj-lt"/>
                <a:cs typeface="+mj-lt"/>
              </a:rPr>
              <a:t>Tech issues</a:t>
            </a:r>
          </a:p>
          <a:p>
            <a:pPr>
              <a:spcBef>
                <a:spcPts val="200"/>
              </a:spcBef>
            </a:pPr>
            <a:r>
              <a:rPr lang="en-US" sz="3200" dirty="0">
                <a:latin typeface="Aptos Light"/>
              </a:rPr>
              <a:t>Game Engine updates</a:t>
            </a:r>
          </a:p>
          <a:p>
            <a:pPr>
              <a:spcBef>
                <a:spcPts val="200"/>
              </a:spcBef>
            </a:pPr>
            <a:r>
              <a:rPr lang="en-US" sz="3200" dirty="0">
                <a:latin typeface="Aptos Light"/>
              </a:rPr>
              <a:t>Lack of </a:t>
            </a:r>
            <a:r>
              <a:rPr lang="en-US" sz="3200" dirty="0" err="1">
                <a:latin typeface="Aptos Light"/>
              </a:rPr>
              <a:t>documentaion</a:t>
            </a:r>
            <a:r>
              <a:rPr lang="en-US" sz="3200" dirty="0">
                <a:latin typeface="Aptos Light"/>
              </a:rPr>
              <a:t> </a:t>
            </a:r>
          </a:p>
          <a:p>
            <a:pPr>
              <a:spcBef>
                <a:spcPts val="200"/>
              </a:spcBef>
            </a:pPr>
            <a:r>
              <a:rPr lang="en-US" sz="3200" dirty="0">
                <a:latin typeface="Aptos Light"/>
              </a:rPr>
              <a:t>Etc...</a:t>
            </a:r>
          </a:p>
          <a:p>
            <a:pPr>
              <a:spcBef>
                <a:spcPts val="200"/>
              </a:spcBef>
            </a:pPr>
            <a:endParaRPr lang="en-US" sz="1400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26734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BAD784-BAAF-4CC0-9F52-682A8E966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D401B9-9595-42B7-B197-AB5FB5C65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6C216-5E78-80F6-CD7F-3ECDF1B1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371600"/>
            <a:ext cx="8115300" cy="23563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</a:rPr>
              <a:t>Demo &amp; Docs</a:t>
            </a:r>
            <a:endParaRPr lang="en-US" sz="4000" kern="1200" cap="all" spc="300" baseline="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256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931AFB-5DCA-063D-9893-9317D328DAE1}"/>
              </a:ext>
            </a:extLst>
          </p:cNvPr>
          <p:cNvSpPr/>
          <p:nvPr/>
        </p:nvSpPr>
        <p:spPr>
          <a:xfrm>
            <a:off x="486103" y="486103"/>
            <a:ext cx="11167241" cy="58857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urple sky with clouds and moon&#10;&#10;Description automatically generated">
            <a:extLst>
              <a:ext uri="{FF2B5EF4-FFF2-40B4-BE49-F238E27FC236}">
                <a16:creationId xmlns:a16="http://schemas.microsoft.com/office/drawing/2014/main" id="{43B4EFEC-3FF8-9494-9973-9904101D5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3245" y="1908437"/>
            <a:ext cx="6943272" cy="398674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BC1907-EA2A-EEFA-978D-F829873DC2BE}"/>
              </a:ext>
            </a:extLst>
          </p:cNvPr>
          <p:cNvSpPr txBox="1">
            <a:spLocks/>
          </p:cNvSpPr>
          <p:nvPr/>
        </p:nvSpPr>
        <p:spPr>
          <a:xfrm>
            <a:off x="8514318" y="769403"/>
            <a:ext cx="2940645" cy="5122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ptos"/>
              </a:rPr>
              <a:t>Text description about the demo:</a:t>
            </a:r>
          </a:p>
          <a:p>
            <a:endParaRPr lang="en-US" sz="1400" dirty="0">
              <a:latin typeface="Aptos"/>
            </a:endParaRPr>
          </a:p>
          <a:p>
            <a:r>
              <a:rPr lang="en-US" sz="1200" dirty="0">
                <a:latin typeface="Aptos"/>
              </a:rPr>
              <a:t>What why how, justifying the way I went about things in the design and programming </a:t>
            </a:r>
            <a:r>
              <a:rPr lang="en-US" sz="1200" dirty="0">
                <a:solidFill>
                  <a:srgbClr val="262626"/>
                </a:solidFill>
                <a:latin typeface="Aptos"/>
                <a:cs typeface="Segoe UI Semibold"/>
              </a:rPr>
              <a:t>perspective</a:t>
            </a:r>
            <a:r>
              <a:rPr lang="en-US" sz="1200" dirty="0">
                <a:latin typeface="Aptos"/>
              </a:rPr>
              <a:t>.</a:t>
            </a:r>
          </a:p>
          <a:p>
            <a:endParaRPr lang="en-US" sz="1200" dirty="0">
              <a:latin typeface="Aptos"/>
            </a:endParaRPr>
          </a:p>
          <a:p>
            <a:r>
              <a:rPr lang="en-US" sz="1200" dirty="0">
                <a:latin typeface="Aptos"/>
              </a:rPr>
              <a:t>(Play prototype)</a:t>
            </a:r>
          </a:p>
          <a:p>
            <a:endParaRPr lang="en-US" sz="1200" dirty="0">
              <a:latin typeface="Aptos"/>
            </a:endParaRPr>
          </a:p>
          <a:p>
            <a:r>
              <a:rPr lang="en-US" sz="1200" dirty="0">
                <a:latin typeface="Aptos"/>
              </a:rPr>
              <a:t>Vs</a:t>
            </a:r>
          </a:p>
          <a:p>
            <a:endParaRPr lang="en-US" sz="1200" dirty="0">
              <a:latin typeface="Aptos"/>
            </a:endParaRPr>
          </a:p>
          <a:p>
            <a:r>
              <a:rPr lang="en-US" sz="1200" dirty="0">
                <a:latin typeface="Aptos"/>
              </a:rPr>
              <a:t>Compare to final project.</a:t>
            </a:r>
          </a:p>
          <a:p>
            <a:r>
              <a:rPr lang="en-US" sz="1200" dirty="0">
                <a:latin typeface="Aptos"/>
              </a:rPr>
              <a:t>(open exe &amp; source code)</a:t>
            </a: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r>
              <a:rPr lang="en-US" sz="1200" dirty="0">
                <a:latin typeface="Aptos"/>
              </a:rPr>
              <a:t>What has change &amp; the difficulties of implementing them.</a:t>
            </a: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  <a:p>
            <a:endParaRPr lang="en-US" sz="1200" dirty="0">
              <a:latin typeface="Apto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D4EC3-E791-413A-724B-B32D2784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34" y="502575"/>
            <a:ext cx="9486900" cy="1371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ptos"/>
              </a:rPr>
              <a:t>Demo prototype vs final project:</a:t>
            </a:r>
          </a:p>
        </p:txBody>
      </p:sp>
      <p:pic>
        <p:nvPicPr>
          <p:cNvPr id="5" name="2024-11-26 10-09-46">
            <a:hlinkClick r:id="" action="ppaction://media"/>
            <a:extLst>
              <a:ext uri="{FF2B5EF4-FFF2-40B4-BE49-F238E27FC236}">
                <a16:creationId xmlns:a16="http://schemas.microsoft.com/office/drawing/2014/main" id="{5FB6F525-D1BC-5A60-C8A3-63C3BB4B8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48" y="1977139"/>
            <a:ext cx="7292522" cy="408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ClassicFrameVTI</vt:lpstr>
      <vt:lpstr>Honours project  </vt:lpstr>
      <vt:lpstr>Intro &amp; Changes</vt:lpstr>
      <vt:lpstr>PowerPoint Presentation</vt:lpstr>
      <vt:lpstr>Aim:</vt:lpstr>
      <vt:lpstr>Objectives:</vt:lpstr>
      <vt:lpstr>how the project has changed from Proposal.</vt:lpstr>
      <vt:lpstr>Risk Analysis: - what went wrong  Set out any major risks to the success of the project and describe how these could be mitigated, e.g.:</vt:lpstr>
      <vt:lpstr>Demo &amp; Docs</vt:lpstr>
      <vt:lpstr>Demo prototype vs final project:</vt:lpstr>
      <vt:lpstr>Old UML Diagram &amp; the way it differs  from the current structure </vt:lpstr>
      <vt:lpstr>Documentation</vt:lpstr>
      <vt:lpstr>Thank you for listening,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709</cp:revision>
  <dcterms:created xsi:type="dcterms:W3CDTF">2024-11-22T01:04:30Z</dcterms:created>
  <dcterms:modified xsi:type="dcterms:W3CDTF">2025-05-08T08:15:47Z</dcterms:modified>
</cp:coreProperties>
</file>